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</p:sldIdLst>
  <p:sldSz cy="10287000" cx="18288000"/>
  <p:notesSz cx="6858000" cy="9144000"/>
  <p:embeddedFontLst>
    <p:embeddedFont>
      <p:font typeface="Open Sans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3" roundtripDataSignature="AMtx7mjG/z/4gLhuK1oSi3LFLBnJfsTw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-italic.fntdata"/><Relationship Id="rId10" Type="http://schemas.openxmlformats.org/officeDocument/2006/relationships/font" Target="fonts/OpenSans-bold.fntdata"/><Relationship Id="rId13" Type="http://customschemas.google.com/relationships/presentationmetadata" Target="metadata"/><Relationship Id="rId12" Type="http://schemas.openxmlformats.org/officeDocument/2006/relationships/font" Target="fonts/OpenSans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OpenSans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3" name="Google Shape;11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6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8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2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3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Relationship Id="rId4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hyperlink" Target="https://docs.google.com/spreadsheets/d/1LOOrutJWIawxWaxwxRxa9goOij1pziE55a-6tMmwixY/edit?usp=sharing" TargetMode="External"/><Relationship Id="rId10" Type="http://schemas.openxmlformats.org/officeDocument/2006/relationships/hyperlink" Target="https://docs.google.com/spreadsheets/d/1LOOrutJWIawxWaxwxRxa9goOij1pziE55a-6tMmwixY/edit?usp=sharing" TargetMode="External"/><Relationship Id="rId13" Type="http://schemas.openxmlformats.org/officeDocument/2006/relationships/hyperlink" Target="https://docs.google.com/spreadsheets/d/1LOOrutJWIawxWaxwxRxa9goOij1pziE55a-6tMmwixY/edit?usp=sharing" TargetMode="External"/><Relationship Id="rId12" Type="http://schemas.openxmlformats.org/officeDocument/2006/relationships/hyperlink" Target="https://docs.google.com/spreadsheets/d/1LOOrutJWIawxWaxwxRxa9goOij1pziE55a-6tMmwixY/edit?usp=sharing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10.png"/><Relationship Id="rId9" Type="http://schemas.openxmlformats.org/officeDocument/2006/relationships/hyperlink" Target="https://docs.google.com/document/d/1plHNxmvO4bMwySyCbDVr_BXdd42Vu7io1-pJWS8Mhck/edit?usp=sharing" TargetMode="External"/><Relationship Id="rId14" Type="http://schemas.openxmlformats.org/officeDocument/2006/relationships/hyperlink" Target="https://docs.google.com/document/d/1plHNxmvO4bMwySyCbDVr_BXdd42Vu7io1-pJWS8Mhck/edit?usp=sharing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11.png"/><Relationship Id="rId7" Type="http://schemas.openxmlformats.org/officeDocument/2006/relationships/image" Target="../media/image4.png"/><Relationship Id="rId8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9862" r="-16025" t="-18067"/>
            </a:stretch>
          </a:blipFill>
          <a:ln>
            <a:noFill/>
          </a:ln>
        </p:spPr>
      </p:sp>
      <p:sp>
        <p:nvSpPr>
          <p:cNvPr id="85" name="Google Shape;85;p1"/>
          <p:cNvSpPr txBox="1"/>
          <p:nvPr/>
        </p:nvSpPr>
        <p:spPr>
          <a:xfrm>
            <a:off x="1028700" y="5439939"/>
            <a:ext cx="10119471" cy="11512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00"/>
              <a:buFont typeface="Arial"/>
              <a:buNone/>
            </a:pPr>
            <a:r>
              <a:rPr b="1" i="0" lang="en-US" sz="6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BUDGET &amp; FINANCE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1028700" y="6665805"/>
            <a:ext cx="9472752" cy="5221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69"/>
              <a:buFont typeface="Arial"/>
              <a:buNone/>
            </a:pPr>
            <a:r>
              <a:rPr b="1" i="0" lang="en-US" sz="306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COMMITTEE REPORT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1181551" y="9468974"/>
            <a:ext cx="4704900" cy="9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lang="en-US" sz="2600">
                <a:solidFill>
                  <a:srgbClr val="FFFFFF"/>
                </a:solidFill>
              </a:rPr>
              <a:t>JANUARY 2026</a:t>
            </a:r>
            <a:endParaRPr b="1" i="0" sz="2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4095683" y="1804714"/>
            <a:ext cx="3338786" cy="3338786"/>
          </a:xfrm>
          <a:custGeom>
            <a:rect b="b" l="l" r="r" t="t"/>
            <a:pathLst>
              <a:path extrusionOk="0" h="3338786" w="3338786">
                <a:moveTo>
                  <a:pt x="0" y="0"/>
                </a:moveTo>
                <a:lnTo>
                  <a:pt x="3338786" y="0"/>
                </a:lnTo>
                <a:lnTo>
                  <a:pt x="3338786" y="3338786"/>
                </a:lnTo>
                <a:lnTo>
                  <a:pt x="0" y="33387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/>
          <p:nvPr/>
        </p:nvSpPr>
        <p:spPr>
          <a:xfrm>
            <a:off x="0" y="0"/>
            <a:ext cx="19979640" cy="4036294"/>
          </a:xfrm>
          <a:custGeom>
            <a:rect b="b" l="l" r="r" t="t"/>
            <a:pathLst>
              <a:path extrusionOk="0" h="4036294" w="18288000">
                <a:moveTo>
                  <a:pt x="0" y="0"/>
                </a:moveTo>
                <a:lnTo>
                  <a:pt x="18288000" y="0"/>
                </a:lnTo>
                <a:lnTo>
                  <a:pt x="18288000" y="4036294"/>
                </a:lnTo>
                <a:lnTo>
                  <a:pt x="0" y="40362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80000"/>
            </a:blip>
            <a:stretch>
              <a:fillRect b="-100668" l="0" r="0" t="-100681"/>
            </a:stretch>
          </a:blipFill>
          <a:ln>
            <a:noFill/>
          </a:ln>
        </p:spPr>
      </p:sp>
      <p:sp>
        <p:nvSpPr>
          <p:cNvPr id="94" name="Google Shape;94;p2"/>
          <p:cNvSpPr/>
          <p:nvPr/>
        </p:nvSpPr>
        <p:spPr>
          <a:xfrm>
            <a:off x="0" y="3997700"/>
            <a:ext cx="18310718" cy="492484"/>
          </a:xfrm>
          <a:custGeom>
            <a:rect b="b" l="l" r="r" t="t"/>
            <a:pathLst>
              <a:path extrusionOk="0" h="141214" w="18828502">
                <a:moveTo>
                  <a:pt x="0" y="0"/>
                </a:moveTo>
                <a:lnTo>
                  <a:pt x="18828502" y="0"/>
                </a:lnTo>
                <a:lnTo>
                  <a:pt x="18828502" y="141213"/>
                </a:lnTo>
                <a:lnTo>
                  <a:pt x="0" y="141213"/>
                </a:lnTo>
                <a:lnTo>
                  <a:pt x="0" y="0"/>
                </a:lnTo>
                <a:close/>
              </a:path>
            </a:pathLst>
          </a:custGeom>
          <a:solidFill>
            <a:srgbClr val="4B1654"/>
          </a:solidFill>
          <a:ln>
            <a:noFill/>
          </a:ln>
        </p:spPr>
      </p:sp>
      <p:sp>
        <p:nvSpPr>
          <p:cNvPr id="95" name="Google Shape;95;p2"/>
          <p:cNvSpPr/>
          <p:nvPr/>
        </p:nvSpPr>
        <p:spPr>
          <a:xfrm rot="-5400000">
            <a:off x="8965361" y="2968356"/>
            <a:ext cx="357277" cy="826074"/>
          </a:xfrm>
          <a:custGeom>
            <a:rect b="b" l="l" r="r" t="t"/>
            <a:pathLst>
              <a:path extrusionOk="0" h="826074" w="357277">
                <a:moveTo>
                  <a:pt x="0" y="0"/>
                </a:moveTo>
                <a:lnTo>
                  <a:pt x="357278" y="0"/>
                </a:lnTo>
                <a:lnTo>
                  <a:pt x="357278" y="826074"/>
                </a:lnTo>
                <a:lnTo>
                  <a:pt x="0" y="8260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6" name="Google Shape;96;p2"/>
          <p:cNvSpPr/>
          <p:nvPr/>
        </p:nvSpPr>
        <p:spPr>
          <a:xfrm>
            <a:off x="9304494" y="4765045"/>
            <a:ext cx="960397" cy="960397"/>
          </a:xfrm>
          <a:custGeom>
            <a:rect b="b" l="l" r="r" t="t"/>
            <a:pathLst>
              <a:path extrusionOk="0" h="960397" w="960397">
                <a:moveTo>
                  <a:pt x="0" y="0"/>
                </a:moveTo>
                <a:lnTo>
                  <a:pt x="960397" y="0"/>
                </a:lnTo>
                <a:lnTo>
                  <a:pt x="960397" y="960397"/>
                </a:lnTo>
                <a:lnTo>
                  <a:pt x="0" y="9603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7" name="Google Shape;97;p2"/>
          <p:cNvSpPr/>
          <p:nvPr/>
        </p:nvSpPr>
        <p:spPr>
          <a:xfrm>
            <a:off x="200136" y="4909664"/>
            <a:ext cx="960397" cy="960397"/>
          </a:xfrm>
          <a:custGeom>
            <a:rect b="b" l="l" r="r" t="t"/>
            <a:pathLst>
              <a:path extrusionOk="0" h="960397" w="960397">
                <a:moveTo>
                  <a:pt x="0" y="0"/>
                </a:moveTo>
                <a:lnTo>
                  <a:pt x="960397" y="0"/>
                </a:lnTo>
                <a:lnTo>
                  <a:pt x="960397" y="960396"/>
                </a:lnTo>
                <a:lnTo>
                  <a:pt x="0" y="9603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8" name="Google Shape;98;p2"/>
          <p:cNvSpPr/>
          <p:nvPr/>
        </p:nvSpPr>
        <p:spPr>
          <a:xfrm rot="5400000">
            <a:off x="3739348" y="-507940"/>
            <a:ext cx="2085262" cy="6448641"/>
          </a:xfrm>
          <a:custGeom>
            <a:rect b="b" l="l" r="r" t="t"/>
            <a:pathLst>
              <a:path extrusionOk="0" h="4821414" w="2085262">
                <a:moveTo>
                  <a:pt x="0" y="0"/>
                </a:moveTo>
                <a:lnTo>
                  <a:pt x="2085262" y="0"/>
                </a:lnTo>
                <a:lnTo>
                  <a:pt x="2085262" y="4821414"/>
                </a:lnTo>
                <a:lnTo>
                  <a:pt x="0" y="48214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9" name="Google Shape;99;p2"/>
          <p:cNvSpPr/>
          <p:nvPr/>
        </p:nvSpPr>
        <p:spPr>
          <a:xfrm>
            <a:off x="7920625" y="1673750"/>
            <a:ext cx="8848348" cy="2085262"/>
          </a:xfrm>
          <a:custGeom>
            <a:rect b="b" l="l" r="r" t="t"/>
            <a:pathLst>
              <a:path extrusionOk="0" h="2085262" w="6166096">
                <a:moveTo>
                  <a:pt x="0" y="0"/>
                </a:moveTo>
                <a:lnTo>
                  <a:pt x="6166096" y="0"/>
                </a:lnTo>
                <a:lnTo>
                  <a:pt x="6166096" y="2085262"/>
                </a:lnTo>
                <a:lnTo>
                  <a:pt x="0" y="20852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0" name="Google Shape;100;p2"/>
          <p:cNvSpPr txBox="1"/>
          <p:nvPr/>
        </p:nvSpPr>
        <p:spPr>
          <a:xfrm>
            <a:off x="1676225" y="1866875"/>
            <a:ext cx="15092700" cy="8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35"/>
              <a:buFont typeface="Arial"/>
              <a:buNone/>
            </a:pPr>
            <a:r>
              <a:rPr b="1" i="0" lang="en-US" sz="5835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B&amp;F COMMITTEE RECOMMENDATIONS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7060197" y="9105548"/>
            <a:ext cx="6657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2025 Round  Budget Allocations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2879472" y="7839625"/>
            <a:ext cx="11703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3200" u="sng" cap="none" strike="noStrike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9"/>
              </a:rPr>
              <a:t>Link to Budget and Finance Committee Meeting Minutes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2"/>
          <p:cNvSpPr/>
          <p:nvPr/>
        </p:nvSpPr>
        <p:spPr>
          <a:xfrm>
            <a:off x="-14550" y="6289550"/>
            <a:ext cx="18323364" cy="4973601"/>
          </a:xfrm>
          <a:custGeom>
            <a:rect b="b" l="l" r="r" t="t"/>
            <a:pathLst>
              <a:path extrusionOk="0" h="6396914" w="10842227">
                <a:moveTo>
                  <a:pt x="0" y="0"/>
                </a:moveTo>
                <a:lnTo>
                  <a:pt x="10842226" y="0"/>
                </a:lnTo>
                <a:lnTo>
                  <a:pt x="10842226" y="6396913"/>
                </a:lnTo>
                <a:lnTo>
                  <a:pt x="0" y="6396913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04" name="Google Shape;104;p2"/>
          <p:cNvSpPr txBox="1"/>
          <p:nvPr/>
        </p:nvSpPr>
        <p:spPr>
          <a:xfrm>
            <a:off x="-50" y="6826588"/>
            <a:ext cx="18310800" cy="1637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7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REQUESTS for RE-ALLOCATION OF FUNDS for 2025</a:t>
            </a:r>
            <a:endParaRPr b="1" i="0" sz="3700" u="sng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t/>
            </a:r>
            <a:endParaRPr b="1" i="0" sz="37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sf</a:t>
            </a:r>
            <a:endParaRPr b="1" i="0" sz="3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/>
          <p:nvPr/>
        </p:nvSpPr>
        <p:spPr>
          <a:xfrm>
            <a:off x="0" y="6324688"/>
            <a:ext cx="18310718" cy="492484"/>
          </a:xfrm>
          <a:custGeom>
            <a:rect b="b" l="l" r="r" t="t"/>
            <a:pathLst>
              <a:path extrusionOk="0" h="141214" w="18828502">
                <a:moveTo>
                  <a:pt x="0" y="0"/>
                </a:moveTo>
                <a:lnTo>
                  <a:pt x="18828502" y="0"/>
                </a:lnTo>
                <a:lnTo>
                  <a:pt x="18828502" y="141213"/>
                </a:lnTo>
                <a:lnTo>
                  <a:pt x="0" y="141213"/>
                </a:lnTo>
                <a:lnTo>
                  <a:pt x="0" y="0"/>
                </a:lnTo>
                <a:close/>
              </a:path>
            </a:pathLst>
          </a:custGeom>
          <a:solidFill>
            <a:srgbClr val="4B1654"/>
          </a:solidFill>
          <a:ln>
            <a:noFill/>
          </a:ln>
        </p:spPr>
      </p:sp>
      <p:sp>
        <p:nvSpPr>
          <p:cNvPr id="106" name="Google Shape;106;p2"/>
          <p:cNvSpPr/>
          <p:nvPr/>
        </p:nvSpPr>
        <p:spPr>
          <a:xfrm>
            <a:off x="-11362" y="8464288"/>
            <a:ext cx="18310718" cy="492484"/>
          </a:xfrm>
          <a:custGeom>
            <a:rect b="b" l="l" r="r" t="t"/>
            <a:pathLst>
              <a:path extrusionOk="0" h="141214" w="18828502">
                <a:moveTo>
                  <a:pt x="0" y="0"/>
                </a:moveTo>
                <a:lnTo>
                  <a:pt x="18828502" y="0"/>
                </a:lnTo>
                <a:lnTo>
                  <a:pt x="18828502" y="141213"/>
                </a:lnTo>
                <a:lnTo>
                  <a:pt x="0" y="141213"/>
                </a:lnTo>
                <a:lnTo>
                  <a:pt x="0" y="0"/>
                </a:lnTo>
                <a:close/>
              </a:path>
            </a:pathLst>
          </a:custGeom>
          <a:solidFill>
            <a:srgbClr val="4B1654"/>
          </a:solidFill>
          <a:ln>
            <a:noFill/>
          </a:ln>
        </p:spPr>
      </p:sp>
      <p:sp>
        <p:nvSpPr>
          <p:cNvPr id="107" name="Google Shape;107;p2"/>
          <p:cNvSpPr txBox="1"/>
          <p:nvPr/>
        </p:nvSpPr>
        <p:spPr>
          <a:xfrm>
            <a:off x="1399625" y="5028213"/>
            <a:ext cx="171804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-US" sz="35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0"/>
              </a:rPr>
              <a:t>Link to “ROUND </a:t>
            </a:r>
            <a:r>
              <a:rPr b="1" lang="en-US" sz="35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1"/>
              </a:rPr>
              <a:t>2 Allocation Recommendations” of the</a:t>
            </a:r>
            <a:r>
              <a:rPr b="1" i="0" lang="en-US" sz="35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2"/>
              </a:rPr>
              <a:t> Budget &amp; Finance </a:t>
            </a:r>
            <a:r>
              <a:rPr b="1" lang="en-US" sz="35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3"/>
              </a:rPr>
              <a:t>Committee</a:t>
            </a:r>
            <a:endParaRPr b="1" i="0" sz="3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2"/>
          <p:cNvSpPr/>
          <p:nvPr/>
        </p:nvSpPr>
        <p:spPr>
          <a:xfrm>
            <a:off x="200136" y="7160539"/>
            <a:ext cx="960397" cy="960397"/>
          </a:xfrm>
          <a:custGeom>
            <a:rect b="b" l="l" r="r" t="t"/>
            <a:pathLst>
              <a:path extrusionOk="0" h="960397" w="960397">
                <a:moveTo>
                  <a:pt x="0" y="0"/>
                </a:moveTo>
                <a:lnTo>
                  <a:pt x="960397" y="0"/>
                </a:lnTo>
                <a:lnTo>
                  <a:pt x="960397" y="960396"/>
                </a:lnTo>
                <a:lnTo>
                  <a:pt x="0" y="9603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9" name="Google Shape;109;p2"/>
          <p:cNvSpPr txBox="1"/>
          <p:nvPr/>
        </p:nvSpPr>
        <p:spPr>
          <a:xfrm>
            <a:off x="1399625" y="7271288"/>
            <a:ext cx="16563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4"/>
              </a:rPr>
              <a:t>Link to Budget &amp; Finance Committee Running Meeting Minutes &amp; Agendas</a:t>
            </a:r>
            <a:endParaRPr b="1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"/>
          <p:cNvSpPr txBox="1"/>
          <p:nvPr/>
        </p:nvSpPr>
        <p:spPr>
          <a:xfrm>
            <a:off x="2694700" y="2716203"/>
            <a:ext cx="13226100" cy="10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35"/>
              <a:buFont typeface="Arial"/>
              <a:buNone/>
            </a:pPr>
            <a:r>
              <a:rPr b="0" i="1" lang="en-US" sz="3135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&amp;</a:t>
            </a:r>
            <a:endParaRPr b="0" i="1" sz="3135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150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35"/>
              <a:buFont typeface="Arial"/>
              <a:buNone/>
            </a:pPr>
            <a:r>
              <a:rPr b="0" i="1" lang="en-US" sz="3135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Meeting Agendas/ Minutes</a:t>
            </a:r>
            <a:endParaRPr b="0" i="1" sz="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"/>
          <p:cNvSpPr/>
          <p:nvPr/>
        </p:nvSpPr>
        <p:spPr>
          <a:xfrm rot="2700000">
            <a:off x="-3837070" y="-102596"/>
            <a:ext cx="10548093" cy="10550203"/>
          </a:xfrm>
          <a:custGeom>
            <a:rect b="b" l="l" r="r" t="t"/>
            <a:pathLst>
              <a:path extrusionOk="0" h="6351270" w="6350000">
                <a:moveTo>
                  <a:pt x="0" y="5955030"/>
                </a:moveTo>
                <a:lnTo>
                  <a:pt x="0" y="394970"/>
                </a:lnTo>
                <a:cubicBezTo>
                  <a:pt x="0" y="176530"/>
                  <a:pt x="176530" y="0"/>
                  <a:pt x="394970" y="0"/>
                </a:cubicBezTo>
                <a:lnTo>
                  <a:pt x="5956300" y="0"/>
                </a:lnTo>
                <a:cubicBezTo>
                  <a:pt x="6173470" y="0"/>
                  <a:pt x="6350000" y="176530"/>
                  <a:pt x="6350000" y="394970"/>
                </a:cubicBezTo>
                <a:cubicBezTo>
                  <a:pt x="6350000" y="394970"/>
                  <a:pt x="6350000" y="394970"/>
                  <a:pt x="6350000" y="394970"/>
                </a:cubicBezTo>
                <a:lnTo>
                  <a:pt x="6350000" y="5956300"/>
                </a:lnTo>
                <a:cubicBezTo>
                  <a:pt x="6350000" y="6174740"/>
                  <a:pt x="6173470" y="6351270"/>
                  <a:pt x="5955030" y="6351270"/>
                </a:cubicBezTo>
                <a:lnTo>
                  <a:pt x="5955030" y="6351270"/>
                </a:lnTo>
                <a:lnTo>
                  <a:pt x="394970" y="6351270"/>
                </a:lnTo>
                <a:cubicBezTo>
                  <a:pt x="176530" y="6350000"/>
                  <a:pt x="0" y="6173470"/>
                  <a:pt x="0" y="5955030"/>
                </a:cubicBezTo>
                <a:cubicBezTo>
                  <a:pt x="0" y="5955030"/>
                  <a:pt x="0" y="5955030"/>
                  <a:pt x="0" y="595503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25012" r="-25012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3"/>
          <p:cNvSpPr/>
          <p:nvPr/>
        </p:nvSpPr>
        <p:spPr>
          <a:xfrm rot="2700000">
            <a:off x="2364610" y="2466223"/>
            <a:ext cx="5411071" cy="5411071"/>
          </a:xfrm>
          <a:custGeom>
            <a:rect b="b" l="l" r="r" t="t"/>
            <a:pathLst>
              <a:path extrusionOk="0" h="5411071" w="5411071">
                <a:moveTo>
                  <a:pt x="0" y="0"/>
                </a:moveTo>
                <a:lnTo>
                  <a:pt x="5411071" y="0"/>
                </a:lnTo>
                <a:lnTo>
                  <a:pt x="5411071" y="5411071"/>
                </a:lnTo>
                <a:lnTo>
                  <a:pt x="0" y="54110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7" name="Google Shape;117;p3"/>
          <p:cNvSpPr/>
          <p:nvPr/>
        </p:nvSpPr>
        <p:spPr>
          <a:xfrm rot="2700000">
            <a:off x="2659525" y="2588382"/>
            <a:ext cx="5166755" cy="5166755"/>
          </a:xfrm>
          <a:custGeom>
            <a:rect b="b" l="l" r="r" t="t"/>
            <a:pathLst>
              <a:path extrusionOk="0" h="5166755" w="5166755">
                <a:moveTo>
                  <a:pt x="0" y="0"/>
                </a:moveTo>
                <a:lnTo>
                  <a:pt x="5166755" y="0"/>
                </a:lnTo>
                <a:lnTo>
                  <a:pt x="5166755" y="5166754"/>
                </a:lnTo>
                <a:lnTo>
                  <a:pt x="0" y="51667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8" name="Google Shape;118;p3"/>
          <p:cNvSpPr/>
          <p:nvPr/>
        </p:nvSpPr>
        <p:spPr>
          <a:xfrm>
            <a:off x="17259300" y="-619912"/>
            <a:ext cx="1917359" cy="1624962"/>
          </a:xfrm>
          <a:custGeom>
            <a:rect b="b" l="l" r="r" t="t"/>
            <a:pathLst>
              <a:path extrusionOk="0" h="1624962" w="1917359">
                <a:moveTo>
                  <a:pt x="0" y="0"/>
                </a:moveTo>
                <a:lnTo>
                  <a:pt x="1917359" y="0"/>
                </a:lnTo>
                <a:lnTo>
                  <a:pt x="1917359" y="1624962"/>
                </a:lnTo>
                <a:lnTo>
                  <a:pt x="0" y="16249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9" name="Google Shape;119;p3"/>
          <p:cNvSpPr txBox="1"/>
          <p:nvPr/>
        </p:nvSpPr>
        <p:spPr>
          <a:xfrm>
            <a:off x="9687139" y="2781534"/>
            <a:ext cx="8296500" cy="83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49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77"/>
              <a:buFont typeface="Arial"/>
              <a:buNone/>
            </a:pPr>
            <a:r>
              <a:rPr b="1" i="0" lang="en-US" sz="287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Sunni Samuels-Larry, Chair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9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77"/>
              <a:buFont typeface="Arial"/>
              <a:buNone/>
            </a:pPr>
            <a:r>
              <a:t/>
            </a:r>
            <a:endParaRPr b="1" i="0" sz="2877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149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77"/>
              <a:buFont typeface="Arial"/>
              <a:buNone/>
            </a:pPr>
            <a:r>
              <a:rPr b="1" i="0" lang="en-US" sz="287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Tamar Swain, President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9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77"/>
              <a:buFont typeface="Arial"/>
              <a:buNone/>
            </a:pPr>
            <a:r>
              <a:t/>
            </a:r>
            <a:endParaRPr b="1" i="0" sz="2877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149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77"/>
              <a:buFont typeface="Arial"/>
              <a:buNone/>
            </a:pPr>
            <a:r>
              <a:rPr b="1" i="0" lang="en-US" sz="287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Aretha Bradley, 1st Vice President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9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77"/>
              <a:buFont typeface="Arial"/>
              <a:buNone/>
            </a:pPr>
            <a:r>
              <a:t/>
            </a:r>
            <a:endParaRPr b="1" i="0" sz="2877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149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77"/>
              <a:buFont typeface="Arial"/>
              <a:buNone/>
            </a:pPr>
            <a:r>
              <a:rPr b="1" i="0" lang="en-US" sz="287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Tamara Dunn, Financial Secretary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9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77"/>
              <a:buFont typeface="Arial"/>
              <a:buNone/>
            </a:pPr>
            <a:r>
              <a:t/>
            </a:r>
            <a:endParaRPr b="1" i="0" sz="2877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149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77"/>
              <a:buFont typeface="Arial"/>
              <a:buNone/>
            </a:pPr>
            <a:r>
              <a:rPr b="1" i="0" lang="en-US" sz="287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Richelle Mills, Assistant Treasurer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9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77"/>
              <a:buFont typeface="Arial"/>
              <a:buNone/>
            </a:pPr>
            <a:r>
              <a:t/>
            </a:r>
            <a:endParaRPr b="1" i="0" sz="2877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149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77"/>
              <a:buFont typeface="Arial"/>
              <a:buNone/>
            </a:pPr>
            <a:r>
              <a:rPr b="1" i="0" lang="en-US" sz="287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Monica Gillum, Assistant Financial Secretary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9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77"/>
              <a:buFont typeface="Arial"/>
              <a:buNone/>
            </a:pPr>
            <a:r>
              <a:t/>
            </a:r>
            <a:endParaRPr b="1" i="0" sz="2877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149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77"/>
              <a:buFont typeface="Arial"/>
              <a:buNone/>
            </a:pPr>
            <a:r>
              <a:rPr b="1" i="0" lang="en-US" sz="287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Sonya James, Fundraising Chair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49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77"/>
              <a:buFont typeface="Arial"/>
              <a:buNone/>
            </a:pPr>
            <a:r>
              <a:t/>
            </a:r>
            <a:endParaRPr b="1" i="0" sz="2877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589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77"/>
              <a:buFont typeface="Arial"/>
              <a:buNone/>
            </a:pPr>
            <a:r>
              <a:t/>
            </a:r>
            <a:endParaRPr b="1" i="0" sz="2877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589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77"/>
              <a:buFont typeface="Arial"/>
              <a:buNone/>
            </a:pPr>
            <a:r>
              <a:t/>
            </a:r>
            <a:endParaRPr b="1" i="0" sz="2877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0" name="Google Shape;120;p3"/>
          <p:cNvSpPr txBox="1"/>
          <p:nvPr/>
        </p:nvSpPr>
        <p:spPr>
          <a:xfrm>
            <a:off x="2512771" y="4246245"/>
            <a:ext cx="5460300" cy="21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Arial"/>
              <a:buNone/>
            </a:pPr>
            <a:r>
              <a:rPr b="1" i="0" lang="en-US" sz="65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COMMITTEE 2025-2026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