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67def3c1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8" name="Google Shape;168;g367def3c1c1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7d536d5aab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4" name="Google Shape;174;g37d536d5aab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7d536d5aab_1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7d536d5aab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7d536d5aab_1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7d536d5aab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2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aption">
  <p:cSld name="Title and Ca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1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with Caption">
  <p:cSld name="Quote with Capti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2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2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14" name="Google Shape;114;p12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12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2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me Card">
  <p:cSld name="Name Card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3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13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24" name="Google Shape;124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Name Card">
  <p:cSld name="Quote Name Card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1" name="Google Shape;131;p1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32" name="Google Shape;132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14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-US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ue or False">
  <p:cSld name="True or False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1" name="Google Shape;141;p1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2" name="Google Shape;142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1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49" name="Google Shape;149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7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7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156" name="Google Shape;156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48" name="Google Shape;48;p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1" name="Google Shape;61;p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6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8" name="Google Shape;68;p6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69" name="Google Shape;69;p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6" name="Google Shape;76;p7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7" name="Google Shape;77;p7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8" name="Google Shape;78;p7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79" name="Google Shape;79;p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9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indent="-3429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indent="-3429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indent="-3429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indent="-3429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indent="-3429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indent="-3429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indent="-3429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indent="-3429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/>
        </p:txBody>
      </p:sp>
      <p:sp>
        <p:nvSpPr>
          <p:cNvPr id="91" name="Google Shape;91;p9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0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0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0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l="0%" r="100%" t="0%"/>
          </a:path>
          <a:tileRect b="0%" l="-100%" r="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9;p1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1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1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1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1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1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1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1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2" name="Google Shape;32;p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1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qo45sofbb.cc.rs6.net/tn.jsp?f=001eS8jfsTJw7N4CVo3cKVIPhlfQKky7MNr4q21AyD00JTHRpce66tB-N9LoAsNMaNNWIVjMrvBgDy9iy7eX6hvnuXmERLw1iylGN5xxNR9jHNagyxGiRyzJJ8Z0tWgeThDcmrR_EJVy6O8WiopzGFkZbL8NRzKwSBfMHMNzpF-AVE=&amp;c=eqXOlENeZ_4-1JCrPjvgS5RU8V5ZoQCV3Vcuh_yLcbogkln_jE2JUg==&amp;ch=Dbs6ufORX-Lpm5PcNslcSx3GHc23FWJlFljkpljO2688HdvpGjCvgw==" TargetMode="External"/><Relationship Id="rId4" Type="http://schemas.openxmlformats.org/officeDocument/2006/relationships/hyperlink" Target="https://form.jotform.com/Techies_FAC/2026FACDues" TargetMode="External"/><Relationship Id="rId5" Type="http://schemas.openxmlformats.org/officeDocument/2006/relationships/hyperlink" Target="https://mjacksondst.eventbrite.com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mailto:financialsecretary@flintdeltas.or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ocs.google.com/spreadsheets/d/1cx8Eq8VfoR444jh8JFGj2K7kO0kvB71lgE3CkXJ05wg/edit?usp=shar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ctrTitle"/>
          </p:nvPr>
        </p:nvSpPr>
        <p:spPr>
          <a:xfrm>
            <a:off x="2589213" y="954338"/>
            <a:ext cx="8915399" cy="38230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400"/>
              <a:buFont typeface="Century Gothic"/>
              <a:buNone/>
            </a:pPr>
            <a:r>
              <a:rPr b="1" lang="en-US">
                <a:solidFill>
                  <a:srgbClr val="FF0000"/>
                </a:solidFill>
              </a:rPr>
              <a:t>FAC 2026 Financial News</a:t>
            </a:r>
            <a:br>
              <a:rPr b="1" lang="en-US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sp>
        <p:nvSpPr>
          <p:cNvPr id="165" name="Google Shape;165;p18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chemeClr val="dk1"/>
                </a:solidFill>
              </a:rPr>
              <a:t>Brought to you by your local friendly FAC Financial and Assistant Financial Secretaries!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>
                <a:solidFill>
                  <a:schemeClr val="dk1"/>
                </a:solidFill>
              </a:rPr>
              <a:t>Sorors Tamara Dunn and Monica Gillum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entury Gothic"/>
              <a:buNone/>
            </a:pPr>
            <a:r>
              <a:rPr b="1" lang="en-US" sz="4400">
                <a:solidFill>
                  <a:srgbClr val="FF0000"/>
                </a:solidFill>
              </a:rPr>
              <a:t>2026 Dues Collection Season</a:t>
            </a: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2589200" y="1691650"/>
            <a:ext cx="9204900" cy="49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Amount collected is $375 for Regular Member plus $15 reinstatement fee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Amount collected is $185 for Golden and Diamond Life Members.</a:t>
            </a:r>
            <a:endParaRPr b="1" sz="2600"/>
          </a:p>
          <a:p>
            <a:pPr indent="-3429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❖"/>
            </a:pPr>
            <a:r>
              <a:rPr b="1" lang="en-US" sz="2600"/>
              <a:t>A $30 fee is assessed for </a:t>
            </a:r>
            <a:r>
              <a:rPr b="1" lang="en-US" sz="2600">
                <a:solidFill>
                  <a:srgbClr val="FF0000"/>
                </a:solidFill>
              </a:rPr>
              <a:t>Regular Members Only</a:t>
            </a:r>
            <a:r>
              <a:rPr b="1" lang="en-US" sz="2600"/>
              <a:t> if not financial for more than 2 years. </a:t>
            </a:r>
            <a:endParaRPr b="1" sz="2600"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/>
          <p:nvPr/>
        </p:nvSpPr>
        <p:spPr>
          <a:xfrm>
            <a:off x="2592925" y="624110"/>
            <a:ext cx="8911800" cy="12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457200" lvl="0" marL="1828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Payment Links	</a:t>
            </a:r>
            <a:endParaRPr b="1" sz="3600">
              <a:solidFill>
                <a:srgbClr val="FF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1984750" y="1247625"/>
            <a:ext cx="8911800" cy="54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Chaplain Council donation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rgbClr val="C03E30"/>
                </a:solidFill>
                <a:highlight>
                  <a:srgbClr val="FCFAF7"/>
                </a:highlight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Chaplain's Council Donations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Dues 2026 Fiscal Year</a:t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 u="sng">
                <a:solidFill>
                  <a:srgbClr val="A53010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https://form.jotform.com/Techies_FAC/2026FACDues</a:t>
            </a:r>
            <a:endParaRPr b="1" sz="2400">
              <a:solidFill>
                <a:srgbClr val="A5301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Michael Jackson tickets</a:t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 u="sng">
                <a:solidFill>
                  <a:schemeClr val="accent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https://mjacksondst.eventbrite.com</a:t>
            </a:r>
            <a:endParaRPr b="1" sz="2400" u="sng">
              <a:solidFill>
                <a:schemeClr val="accent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200">
                <a:solidFill>
                  <a:srgbClr val="FB4A18"/>
                </a:solidFill>
              </a:rPr>
              <a:t>Contact Information</a:t>
            </a:r>
            <a:endParaRPr b="1" sz="4200">
              <a:solidFill>
                <a:srgbClr val="FB4A18"/>
              </a:solidFill>
            </a:endParaRPr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2589212" y="2133600"/>
            <a:ext cx="8915400" cy="3777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457200" lvl="0" marL="2743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Tamara Dunn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810-275-3379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 u="sng">
                <a:solidFill>
                  <a:srgbClr val="FB4A18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financialsecretary@flintdeltas.org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Monica Gillum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810-964-2359</a:t>
            </a:r>
            <a:endParaRPr b="1" sz="3000"/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US" sz="3000"/>
              <a:t>FACcrimsontide21@gmail.com</a:t>
            </a:r>
            <a:endParaRPr b="1" sz="3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type="title"/>
          </p:nvPr>
        </p:nvSpPr>
        <p:spPr>
          <a:xfrm>
            <a:off x="2592925" y="624110"/>
            <a:ext cx="8911800" cy="1281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b="1" lang="en-US" sz="3200">
                <a:solidFill>
                  <a:srgbClr val="FB4A18"/>
                </a:solidFill>
              </a:rPr>
              <a:t>February</a:t>
            </a:r>
            <a:r>
              <a:rPr b="1" lang="en-US" sz="3200" u="sng">
                <a:solidFill>
                  <a:schemeClr val="hlink"/>
                </a:solidFill>
                <a:hlinkClick r:id="rId3"/>
              </a:rPr>
              <a:t> Financials at a Glance</a:t>
            </a:r>
            <a:endParaRPr b="1" sz="3200">
              <a:solidFill>
                <a:srgbClr val="FB4A1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isp">
  <a:themeElements>
    <a:clrScheme name="Wisp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