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Century Gothic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CenturyGothic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CenturyGothic-italic.fntdata"/><Relationship Id="rId14" Type="http://schemas.openxmlformats.org/officeDocument/2006/relationships/font" Target="fonts/CenturyGothic-bold.fntdata"/><Relationship Id="rId16" Type="http://schemas.openxmlformats.org/officeDocument/2006/relationships/font" Target="fonts/CenturyGothic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67def3c1c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g367def3c1c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ec254ecbb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4" name="Google Shape;174;g3ec254ecbb5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7d536d5aa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g37d536d5aab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fb6daac7a9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g3fb6daac7a9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fb6daac7a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g3fb6daac7a9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7d536d5aab_1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7d536d5aa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7d536d5aab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7d536d5aab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"/>
          <p:cNvSpPr txBox="1"/>
          <p:nvPr>
            <p:ph type="ctrTitle"/>
          </p:nvPr>
        </p:nvSpPr>
        <p:spPr>
          <a:xfrm>
            <a:off x="2589213" y="2514600"/>
            <a:ext cx="8915399" cy="22627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Century Gothic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1" name="Google Shape;41;p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"/>
          <p:cNvSpPr/>
          <p:nvPr/>
        </p:nvSpPr>
        <p:spPr>
          <a:xfrm>
            <a:off x="0" y="4323810"/>
            <a:ext cx="1744652" cy="778589"/>
          </a:xfrm>
          <a:custGeom>
            <a:rect b="b" l="l" r="r" t="t"/>
            <a:pathLst>
              <a:path extrusionOk="0" h="166" w="372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"/>
          <p:cNvSpPr txBox="1"/>
          <p:nvPr>
            <p:ph idx="12" type="sldNum"/>
          </p:nvPr>
        </p:nvSpPr>
        <p:spPr>
          <a:xfrm>
            <a:off x="531812" y="4529540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"/>
          <p:cNvSpPr txBox="1"/>
          <p:nvPr>
            <p:ph type="title"/>
          </p:nvPr>
        </p:nvSpPr>
        <p:spPr>
          <a:xfrm>
            <a:off x="2592925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"/>
          <p:cNvSpPr txBox="1"/>
          <p:nvPr>
            <p:ph idx="1" type="body"/>
          </p:nvPr>
        </p:nvSpPr>
        <p:spPr>
          <a:xfrm>
            <a:off x="2589212" y="2133600"/>
            <a:ext cx="8915400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48" name="Google Shape;48;p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4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5"/>
          <p:cNvSpPr txBox="1"/>
          <p:nvPr>
            <p:ph type="title"/>
          </p:nvPr>
        </p:nvSpPr>
        <p:spPr>
          <a:xfrm>
            <a:off x="2589212" y="2058750"/>
            <a:ext cx="8915399" cy="146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1" type="body"/>
          </p:nvPr>
        </p:nvSpPr>
        <p:spPr>
          <a:xfrm>
            <a:off x="2589212" y="3530129"/>
            <a:ext cx="8915399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1" name="Google Shape;61;p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"/>
          <p:cNvSpPr txBox="1"/>
          <p:nvPr>
            <p:ph idx="1" type="body"/>
          </p:nvPr>
        </p:nvSpPr>
        <p:spPr>
          <a:xfrm>
            <a:off x="2589212" y="2133600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8" name="Google Shape;68;p6"/>
          <p:cNvSpPr txBox="1"/>
          <p:nvPr>
            <p:ph idx="2" type="body"/>
          </p:nvPr>
        </p:nvSpPr>
        <p:spPr>
          <a:xfrm>
            <a:off x="7190747" y="2126222"/>
            <a:ext cx="4313864" cy="3777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69" name="Google Shape;69;p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2939373" y="1972703"/>
            <a:ext cx="3992732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7"/>
          <p:cNvSpPr txBox="1"/>
          <p:nvPr>
            <p:ph idx="2" type="body"/>
          </p:nvPr>
        </p:nvSpPr>
        <p:spPr>
          <a:xfrm>
            <a:off x="2589212" y="2548966"/>
            <a:ext cx="4342893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7" name="Google Shape;77;p7"/>
          <p:cNvSpPr txBox="1"/>
          <p:nvPr>
            <p:ph idx="3" type="body"/>
          </p:nvPr>
        </p:nvSpPr>
        <p:spPr>
          <a:xfrm>
            <a:off x="7506629" y="1969475"/>
            <a:ext cx="3999001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0" sz="2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78" name="Google Shape;78;p7"/>
          <p:cNvSpPr txBox="1"/>
          <p:nvPr>
            <p:ph idx="4" type="body"/>
          </p:nvPr>
        </p:nvSpPr>
        <p:spPr>
          <a:xfrm>
            <a:off x="7166957" y="2545738"/>
            <a:ext cx="4338674" cy="3354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79" name="Google Shape;79;p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8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8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>
            <p:ph type="title"/>
          </p:nvPr>
        </p:nvSpPr>
        <p:spPr>
          <a:xfrm>
            <a:off x="2589212" y="446088"/>
            <a:ext cx="3505199" cy="9763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000"/>
              <a:buFont typeface="Century Gothic"/>
              <a:buNone/>
              <a:defRPr b="0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" type="body"/>
          </p:nvPr>
        </p:nvSpPr>
        <p:spPr>
          <a:xfrm>
            <a:off x="6323012" y="446088"/>
            <a:ext cx="5181600" cy="54149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91" name="Google Shape;91;p9"/>
          <p:cNvSpPr txBox="1"/>
          <p:nvPr>
            <p:ph idx="2" type="body"/>
          </p:nvPr>
        </p:nvSpPr>
        <p:spPr>
          <a:xfrm>
            <a:off x="2589212" y="1598613"/>
            <a:ext cx="3505199" cy="426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92" name="Google Shape;92;p9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9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9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9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0"/>
          <p:cNvSpPr txBox="1"/>
          <p:nvPr>
            <p:ph type="title"/>
          </p:nvPr>
        </p:nvSpPr>
        <p:spPr>
          <a:xfrm>
            <a:off x="2589213" y="4800600"/>
            <a:ext cx="8915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Century Gothic"/>
              <a:buNone/>
              <a:defRPr b="0"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0"/>
          <p:cNvSpPr/>
          <p:nvPr>
            <p:ph idx="2" type="pic"/>
          </p:nvPr>
        </p:nvSpPr>
        <p:spPr>
          <a:xfrm>
            <a:off x="2589212" y="634965"/>
            <a:ext cx="8915400" cy="385497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0"/>
          <p:cNvSpPr txBox="1"/>
          <p:nvPr>
            <p:ph idx="1" type="body"/>
          </p:nvPr>
        </p:nvSpPr>
        <p:spPr>
          <a:xfrm>
            <a:off x="2589213" y="5367338"/>
            <a:ext cx="8915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0" name="Google Shape;100;p10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0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0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0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>
  <p:cSld name="Title and Caption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1"/>
          <p:cNvSpPr txBox="1"/>
          <p:nvPr>
            <p:ph type="title"/>
          </p:nvPr>
        </p:nvSpPr>
        <p:spPr>
          <a:xfrm>
            <a:off x="2589212" y="609600"/>
            <a:ext cx="8915399" cy="3117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1"/>
          <p:cNvSpPr txBox="1"/>
          <p:nvPr>
            <p:ph idx="1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7" name="Google Shape;107;p1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1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1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>
  <p:cSld name="Quote with Caption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2"/>
          <p:cNvSpPr txBox="1"/>
          <p:nvPr>
            <p:ph idx="1" type="body"/>
          </p:nvPr>
        </p:nvSpPr>
        <p:spPr>
          <a:xfrm>
            <a:off x="3275012" y="3505200"/>
            <a:ext cx="753655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14" name="Google Shape;114;p12"/>
          <p:cNvSpPr txBox="1"/>
          <p:nvPr>
            <p:ph idx="2" type="body"/>
          </p:nvPr>
        </p:nvSpPr>
        <p:spPr>
          <a:xfrm>
            <a:off x="2589212" y="4354046"/>
            <a:ext cx="8915399" cy="155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2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2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2"/>
          <p:cNvSpPr/>
          <p:nvPr/>
        </p:nvSpPr>
        <p:spPr>
          <a:xfrm flipH="1" rot="10800000">
            <a:off x="-4189" y="31781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2"/>
          <p:cNvSpPr txBox="1"/>
          <p:nvPr>
            <p:ph idx="12" type="sldNum"/>
          </p:nvPr>
        </p:nvSpPr>
        <p:spPr>
          <a:xfrm>
            <a:off x="531812" y="3244139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9" name="Google Shape;119;p12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2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>
  <p:cSld name="Name Card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3"/>
          <p:cNvSpPr txBox="1"/>
          <p:nvPr>
            <p:ph type="title"/>
          </p:nvPr>
        </p:nvSpPr>
        <p:spPr>
          <a:xfrm>
            <a:off x="2589213" y="2438400"/>
            <a:ext cx="8915400" cy="272484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3"/>
          <p:cNvSpPr txBox="1"/>
          <p:nvPr>
            <p:ph idx="1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24" name="Google Shape;124;p13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3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3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3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Name Card">
  <p:cSld name="Quote Name Card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/>
          <p:nvPr>
            <p:ph type="title"/>
          </p:nvPr>
        </p:nvSpPr>
        <p:spPr>
          <a:xfrm>
            <a:off x="2849949" y="609600"/>
            <a:ext cx="8393926" cy="289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4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1" name="Google Shape;131;p14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32" name="Google Shape;132;p14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4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4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4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6" name="Google Shape;136;p14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en-US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rue or False">
  <p:cSld name="True or False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/>
          <p:nvPr>
            <p:ph type="title"/>
          </p:nvPr>
        </p:nvSpPr>
        <p:spPr>
          <a:xfrm>
            <a:off x="2589212" y="627407"/>
            <a:ext cx="8915399" cy="28800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Century Gothic"/>
              <a:buNone/>
              <a:defRPr b="0"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>
            <p:ph idx="1" type="body"/>
          </p:nvPr>
        </p:nvSpPr>
        <p:spPr>
          <a:xfrm>
            <a:off x="2589212" y="4343400"/>
            <a:ext cx="89154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entury Gothic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Font typeface="Century Gothic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Font typeface="Century Gothic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Century Gothic"/>
              <a:buNone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1" name="Google Shape;141;p15"/>
          <p:cNvSpPr txBox="1"/>
          <p:nvPr>
            <p:ph idx="2" type="body"/>
          </p:nvPr>
        </p:nvSpPr>
        <p:spPr>
          <a:xfrm>
            <a:off x="2589213" y="5181600"/>
            <a:ext cx="8915400" cy="729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>
                <a:solidFill>
                  <a:srgbClr val="595959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2" name="Google Shape;142;p15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5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5"/>
          <p:cNvSpPr/>
          <p:nvPr/>
        </p:nvSpPr>
        <p:spPr>
          <a:xfrm flipH="1" rot="10800000">
            <a:off x="-4189" y="491172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 txBox="1"/>
          <p:nvPr>
            <p:ph idx="12" type="sldNum"/>
          </p:nvPr>
        </p:nvSpPr>
        <p:spPr>
          <a:xfrm>
            <a:off x="531812" y="4983087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 rot="5400000">
            <a:off x="5103812" y="-381000"/>
            <a:ext cx="3886200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49" name="Google Shape;149;p16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6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16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 rot="5400000">
            <a:off x="7756704" y="2165513"/>
            <a:ext cx="5283817" cy="22076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 rot="5400000">
            <a:off x="3185803" y="30814"/>
            <a:ext cx="5283817" cy="6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?"/>
              <a:defRPr/>
            </a:lvl9pPr>
          </a:lstStyle>
          <a:p/>
        </p:txBody>
      </p:sp>
      <p:sp>
        <p:nvSpPr>
          <p:cNvPr id="156" name="Google Shape;156;p17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17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17"/>
          <p:cNvSpPr/>
          <p:nvPr/>
        </p:nvSpPr>
        <p:spPr>
          <a:xfrm flipH="1" rot="10800000">
            <a:off x="-4189" y="714375"/>
            <a:ext cx="1588527" cy="507297"/>
          </a:xfrm>
          <a:custGeom>
            <a:rect b="b" l="l" r="r" t="t"/>
            <a:pathLst>
              <a:path extrusionOk="0" h="10000" w="9248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7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100000">
              <a:srgbClr val="DDE6C3"/>
            </a:gs>
          </a:gsLst>
          <a:path path="circle">
            <a:fillToRect b="100%" l="0%" r="100%" t="0%"/>
          </a:path>
          <a:tileRect b="0%" l="-100%" r="0%" t="-100%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7" name="Google Shape;7;p1"/>
            <p:cNvSpPr/>
            <p:nvPr/>
          </p:nvSpPr>
          <p:spPr>
            <a:xfrm>
              <a:off x="2487613" y="2284413"/>
              <a:ext cx="85725" cy="533400"/>
            </a:xfrm>
            <a:custGeom>
              <a:rect b="b" l="l" r="r" t="t"/>
              <a:pathLst>
                <a:path extrusionOk="0" h="136" w="22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597151" y="2779713"/>
              <a:ext cx="550863" cy="1978025"/>
            </a:xfrm>
            <a:custGeom>
              <a:rect b="b" l="l" r="r" t="t"/>
              <a:pathLst>
                <a:path extrusionOk="0" h="504" w="140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3175001" y="4730750"/>
              <a:ext cx="519113" cy="1209675"/>
            </a:xfrm>
            <a:custGeom>
              <a:rect b="b" l="l" r="r" t="t"/>
              <a:pathLst>
                <a:path extrusionOk="0" h="308" w="132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3305176" y="5630863"/>
              <a:ext cx="146050" cy="309563"/>
            </a:xfrm>
            <a:custGeom>
              <a:rect b="b" l="l" r="r" t="t"/>
              <a:pathLst>
                <a:path extrusionOk="0" h="79" w="37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573338" y="2817813"/>
              <a:ext cx="700088" cy="2835275"/>
            </a:xfrm>
            <a:custGeom>
              <a:rect b="b" l="l" r="r" t="t"/>
              <a:pathLst>
                <a:path extrusionOk="0" h="722" w="178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506663" y="285750"/>
              <a:ext cx="90488" cy="2493963"/>
            </a:xfrm>
            <a:custGeom>
              <a:rect b="b" l="l" r="r" t="t"/>
              <a:pathLst>
                <a:path extrusionOk="0" h="635" w="23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554288" y="2598738"/>
              <a:ext cx="66675" cy="420688"/>
            </a:xfrm>
            <a:custGeom>
              <a:rect b="b" l="l" r="r" t="t"/>
              <a:pathLst>
                <a:path extrusionOk="0" h="107" w="1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3143251" y="4757738"/>
              <a:ext cx="161925" cy="873125"/>
            </a:xfrm>
            <a:custGeom>
              <a:rect b="b" l="l" r="r" t="t"/>
              <a:pathLst>
                <a:path extrusionOk="0" h="222" w="41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3148013" y="1282700"/>
              <a:ext cx="1768475" cy="3448050"/>
            </a:xfrm>
            <a:custGeom>
              <a:rect b="b" l="l" r="r" t="t"/>
              <a:pathLst>
                <a:path extrusionOk="0" h="878" w="450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3273426" y="5653088"/>
              <a:ext cx="138113" cy="287338"/>
            </a:xfrm>
            <a:custGeom>
              <a:rect b="b" l="l" r="r" t="t"/>
              <a:pathLst>
                <a:path extrusionOk="0" h="73" w="35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143251" y="4656138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3211513" y="5410200"/>
              <a:ext cx="203200" cy="530225"/>
            </a:xfrm>
            <a:custGeom>
              <a:rect b="b" l="l" r="r" t="t"/>
              <a:pathLst>
                <a:path extrusionOk="0" h="135" w="52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dk2">
                <a:alpha val="2000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20" name="Google Shape;20;p1"/>
            <p:cNvSpPr/>
            <p:nvPr/>
          </p:nvSpPr>
          <p:spPr>
            <a:xfrm>
              <a:off x="6627813" y="194833"/>
              <a:ext cx="409575" cy="3646488"/>
            </a:xfrm>
            <a:custGeom>
              <a:rect b="b" l="l" r="r" t="t"/>
              <a:pathLst>
                <a:path extrusionOk="0" h="920" w="103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7061201" y="3771900"/>
              <a:ext cx="350838" cy="1309688"/>
            </a:xfrm>
            <a:custGeom>
              <a:rect b="b" l="l" r="r" t="t"/>
              <a:pathLst>
                <a:path extrusionOk="0" h="330" w="88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7439026" y="5053013"/>
              <a:ext cx="357188" cy="820738"/>
            </a:xfrm>
            <a:custGeom>
              <a:rect b="b" l="l" r="r" t="t"/>
              <a:pathLst>
                <a:path extrusionOk="0" h="207" w="90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7037388" y="3811588"/>
              <a:ext cx="457200" cy="1852613"/>
            </a:xfrm>
            <a:custGeom>
              <a:rect b="b" l="l" r="r" t="t"/>
              <a:pathLst>
                <a:path extrusionOk="0" h="467" w="115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6992938" y="1263650"/>
              <a:ext cx="144463" cy="2508250"/>
            </a:xfrm>
            <a:custGeom>
              <a:rect b="b" l="l" r="r" t="t"/>
              <a:pathLst>
                <a:path extrusionOk="0" h="633" w="36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7526338" y="5640388"/>
              <a:ext cx="111125" cy="233363"/>
            </a:xfrm>
            <a:custGeom>
              <a:rect b="b" l="l" r="r" t="t"/>
              <a:pathLst>
                <a:path extrusionOk="0" h="59" w="28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7021513" y="3598863"/>
              <a:ext cx="68263" cy="423863"/>
            </a:xfrm>
            <a:custGeom>
              <a:rect b="b" l="l" r="r" t="t"/>
              <a:pathLst>
                <a:path extrusionOk="0" h="107" w="1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7412038" y="2801938"/>
              <a:ext cx="1168400" cy="2251075"/>
            </a:xfrm>
            <a:custGeom>
              <a:rect b="b" l="l" r="r" t="t"/>
              <a:pathLst>
                <a:path extrusionOk="0" h="568" w="294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7494588" y="5664200"/>
              <a:ext cx="100013" cy="209550"/>
            </a:xfrm>
            <a:custGeom>
              <a:rect b="b" l="l" r="r" t="t"/>
              <a:pathLst>
                <a:path extrusionOk="0" h="53" w="25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7412038" y="5081588"/>
              <a:ext cx="114300" cy="558800"/>
            </a:xfrm>
            <a:custGeom>
              <a:rect b="b" l="l" r="r" t="t"/>
              <a:pathLst>
                <a:path extrusionOk="0" h="141" w="29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7412038" y="4978400"/>
              <a:ext cx="31750" cy="188913"/>
            </a:xfrm>
            <a:custGeom>
              <a:rect b="b" l="l" r="r" t="t"/>
              <a:pathLst>
                <a:path extrusionOk="0" h="48" w="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7439026" y="5434013"/>
              <a:ext cx="174625" cy="439738"/>
            </a:xfrm>
            <a:custGeom>
              <a:rect b="b" l="l" r="r" t="t"/>
              <a:pathLst>
                <a:path extrusionOk="0" h="111" w="44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" name="Google Shape;32;p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 txBox="1"/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entury Gothic"/>
              <a:buNone/>
              <a:defRPr b="0" i="0" sz="3600" u="none" cap="none" strike="noStrike">
                <a:solidFill>
                  <a:srgbClr val="262626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1"/>
          <p:cNvSpPr txBox="1"/>
          <p:nvPr>
            <p:ph idx="1" type="body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🠶"/>
              <a:defRPr b="0" i="0" sz="18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🠶"/>
              <a:defRPr b="0" i="0" sz="16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🠶"/>
              <a:defRPr b="0" i="0" sz="14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048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048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048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048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048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🠶"/>
              <a:defRPr b="0" i="0" sz="1200" u="none" cap="none" strike="noStrike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5" name="Google Shape;35;p1"/>
          <p:cNvSpPr txBox="1"/>
          <p:nvPr>
            <p:ph idx="10" type="dt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6" name="Google Shape;36;p1"/>
          <p:cNvSpPr txBox="1"/>
          <p:nvPr>
            <p:ph idx="11" type="ftr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7" name="Google Shape;37;p1"/>
          <p:cNvSpPr txBox="1"/>
          <p:nvPr>
            <p:ph idx="12" type="sldNum"/>
          </p:nvPr>
        </p:nvSpPr>
        <p:spPr>
          <a:xfrm>
            <a:off x="531812" y="787782"/>
            <a:ext cx="779767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FE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qo45sofbb.cc.rs6.net/tn.jsp?f=001eS8jfsTJw7N4CVo3cKVIPhlfQKky7MNr4q21AyD00JTHRpce66tB-N9LoAsNMaNNWIVjMrvBgDy9iy7eX6hvnuXmERLw1iylGN5xxNR9jHNagyxGiRyzJJ8Z0tWgeThDcmrR_EJVy6O8WiopzGFkZbL8NRzKwSBfMHMNzpF-AVE=&amp;c=eqXOlENeZ_4-1JCrPjvgS5RU8V5ZoQCV3Vcuh_yLcbogkln_jE2JUg==&amp;ch=Dbs6ufORX-Lpm5PcNslcSx3GHc23FWJlFljkpljO2688HdvpGjCvgw==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orm.jotform.com/Techies_FAC/2026FACDues" TargetMode="External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orm.jotform.com/Techies_FAC/2027-fac-dues" TargetMode="External"/><Relationship Id="rId4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financialsecretary@flintdeltas.org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spreadsheets/d/1TfatvyJiiOgt36fTDMzqiraYS0VIzKnZ3h64o2H6Cqw/edit?usp=shar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>
            <p:ph type="ctrTitle"/>
          </p:nvPr>
        </p:nvSpPr>
        <p:spPr>
          <a:xfrm>
            <a:off x="2589213" y="954338"/>
            <a:ext cx="8915399" cy="38230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5400"/>
              <a:buFont typeface="Century Gothic"/>
              <a:buNone/>
            </a:pPr>
            <a:r>
              <a:rPr b="1" lang="en-US">
                <a:solidFill>
                  <a:srgbClr val="FF0000"/>
                </a:solidFill>
              </a:rPr>
              <a:t>FAC 2026 Financial News</a:t>
            </a:r>
            <a:br>
              <a:rPr b="1" lang="en-US">
                <a:solidFill>
                  <a:srgbClr val="FF0000"/>
                </a:solidFill>
              </a:rPr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165" name="Google Shape;165;p18"/>
          <p:cNvSpPr txBox="1"/>
          <p:nvPr>
            <p:ph idx="1" type="subTitle"/>
          </p:nvPr>
        </p:nvSpPr>
        <p:spPr>
          <a:xfrm>
            <a:off x="2589213" y="4777379"/>
            <a:ext cx="8915399" cy="11262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Brought to you by your local friendly FAC Financial and Assistant Financial Secretaries!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chemeClr val="dk1"/>
                </a:solidFill>
              </a:rPr>
              <a:t>Sorors Tamara Dunn and Monica Gillum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9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entury Gothic"/>
              <a:buNone/>
            </a:pPr>
            <a:r>
              <a:rPr b="1" lang="en-US" sz="4400">
                <a:solidFill>
                  <a:srgbClr val="FF0000"/>
                </a:solidFill>
              </a:rPr>
              <a:t>2026 Dues Collection Season</a:t>
            </a:r>
            <a:endParaRPr/>
          </a:p>
        </p:txBody>
      </p:sp>
      <p:sp>
        <p:nvSpPr>
          <p:cNvPr id="171" name="Google Shape;171;p19"/>
          <p:cNvSpPr txBox="1"/>
          <p:nvPr>
            <p:ph idx="1" type="body"/>
          </p:nvPr>
        </p:nvSpPr>
        <p:spPr>
          <a:xfrm>
            <a:off x="2589200" y="1691650"/>
            <a:ext cx="9204900" cy="49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$375 for Regular Member plus $15 reinstatement fee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$185 for Golden and Diamond Life Members.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 $30 fee is assessed for </a:t>
            </a:r>
            <a:r>
              <a:rPr b="1" lang="en-US" sz="2600">
                <a:solidFill>
                  <a:srgbClr val="FF0000"/>
                </a:solidFill>
              </a:rPr>
              <a:t>Regular Members Only</a:t>
            </a:r>
            <a:r>
              <a:rPr b="1" lang="en-US" sz="2600"/>
              <a:t> if not financial for more than 2 years. </a:t>
            </a:r>
            <a:endParaRPr b="1" sz="2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200">
              <a:solidFill>
                <a:schemeClr val="lt1"/>
              </a:solidFill>
              <a:highlight>
                <a:srgbClr val="FB4A18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200">
              <a:solidFill>
                <a:schemeClr val="lt1"/>
              </a:solidFill>
              <a:highlight>
                <a:srgbClr val="FB4A18"/>
              </a:highligh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Century Gothic"/>
              <a:buNone/>
            </a:pPr>
            <a:r>
              <a:rPr b="1" lang="en-US" sz="4400">
                <a:solidFill>
                  <a:srgbClr val="FF0000"/>
                </a:solidFill>
              </a:rPr>
              <a:t>2027 Dues Collection Season</a:t>
            </a:r>
            <a:endParaRPr/>
          </a:p>
        </p:txBody>
      </p:sp>
      <p:sp>
        <p:nvSpPr>
          <p:cNvPr id="177" name="Google Shape;177;p20"/>
          <p:cNvSpPr txBox="1"/>
          <p:nvPr>
            <p:ph idx="1" type="body"/>
          </p:nvPr>
        </p:nvSpPr>
        <p:spPr>
          <a:xfrm>
            <a:off x="2589200" y="1691650"/>
            <a:ext cx="9204900" cy="49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$375 for Regular Member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Amount collected is $185 for Golden and Diamond Life Members.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In person collections </a:t>
            </a:r>
            <a:endParaRPr b="1" sz="26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600"/>
              <a:t>Sept 19th Chapter meeting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Can also mail in after July 1st to PO Box</a:t>
            </a:r>
            <a:endParaRPr b="1" sz="2600"/>
          </a:p>
          <a:p>
            <a:pPr indent="-342900" lvl="0" marL="3429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600"/>
              <a:buChar char="❖"/>
            </a:pPr>
            <a:r>
              <a:rPr b="1" lang="en-US" sz="2600"/>
              <a:t>Pay using link pinned in group me chat</a:t>
            </a:r>
            <a:endParaRPr b="1" sz="26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3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3200">
                <a:solidFill>
                  <a:schemeClr val="lt1"/>
                </a:solidFill>
                <a:highlight>
                  <a:srgbClr val="FB4A18"/>
                </a:highlight>
              </a:rPr>
              <a:t>Deadline Sept 30th before late fees!</a:t>
            </a:r>
            <a:endParaRPr b="1" sz="3200">
              <a:solidFill>
                <a:schemeClr val="lt1"/>
              </a:solidFill>
              <a:highlight>
                <a:srgbClr val="FB4A18"/>
              </a:highligh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"/>
          <p:cNvSpPr txBox="1"/>
          <p:nvPr/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Payment Links	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21"/>
          <p:cNvSpPr txBox="1"/>
          <p:nvPr/>
        </p:nvSpPr>
        <p:spPr>
          <a:xfrm>
            <a:off x="1984750" y="1247625"/>
            <a:ext cx="8911800" cy="5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Chaplain Council donation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C03E30"/>
                </a:solidFill>
                <a:highlight>
                  <a:srgbClr val="FCFAF7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Chaplain's Council Donations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84" name="Google Shape;184;p21" title="chaplin QR 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2175" y="3050825"/>
            <a:ext cx="3376550" cy="33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 txBox="1"/>
          <p:nvPr/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Payment Links	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0" name="Google Shape;190;p22"/>
          <p:cNvSpPr txBox="1"/>
          <p:nvPr/>
        </p:nvSpPr>
        <p:spPr>
          <a:xfrm>
            <a:off x="1984750" y="1247625"/>
            <a:ext cx="8911800" cy="5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3F3F3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Dues 2026 Fiscal Year</a:t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rgbClr val="A53010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https://form.jotform.com/Techies_FAC/2026FACDues</a:t>
            </a:r>
            <a:endParaRPr b="1" sz="2400">
              <a:solidFill>
                <a:srgbClr val="A5301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1" name="Google Shape;191;p22" title="2026 dues QR 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1925" y="3102625"/>
            <a:ext cx="3031075" cy="303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3"/>
          <p:cNvSpPr txBox="1"/>
          <p:nvPr/>
        </p:nvSpPr>
        <p:spPr>
          <a:xfrm>
            <a:off x="2592925" y="624110"/>
            <a:ext cx="8911800" cy="12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Payment Links	</a:t>
            </a:r>
            <a:endParaRPr b="1" sz="3600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7" name="Google Shape;197;p23"/>
          <p:cNvSpPr txBox="1"/>
          <p:nvPr/>
        </p:nvSpPr>
        <p:spPr>
          <a:xfrm>
            <a:off x="1984750" y="1247625"/>
            <a:ext cx="8911800" cy="54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3F3F3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Dues 2027 Fiscal Year</a:t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400" u="sng">
                <a:solidFill>
                  <a:schemeClr val="hlink"/>
                </a:solidFill>
                <a:highlight>
                  <a:schemeClr val="lt1"/>
                </a:highlight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https://form.jotform.com/Techies_FAC/2027-fac-dues</a:t>
            </a:r>
            <a:endParaRPr b="1" sz="2400">
              <a:solidFill>
                <a:schemeClr val="accent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accent1"/>
              </a:solidFill>
              <a:highlight>
                <a:schemeClr val="lt1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98" name="Google Shape;198;p23" title="2027 dues QR cod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1050" y="2947175"/>
            <a:ext cx="3031075" cy="303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4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rgbClr val="FB4A18"/>
                </a:solidFill>
              </a:rPr>
              <a:t>Contact Information</a:t>
            </a:r>
            <a:endParaRPr b="1" sz="4200">
              <a:solidFill>
                <a:srgbClr val="FB4A18"/>
              </a:solidFill>
            </a:endParaRPr>
          </a:p>
        </p:txBody>
      </p:sp>
      <p:sp>
        <p:nvSpPr>
          <p:cNvPr id="204" name="Google Shape;204;p24"/>
          <p:cNvSpPr txBox="1"/>
          <p:nvPr>
            <p:ph idx="1" type="body"/>
          </p:nvPr>
        </p:nvSpPr>
        <p:spPr>
          <a:xfrm>
            <a:off x="2589212" y="2133600"/>
            <a:ext cx="8915400" cy="3777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457200" lvl="0" marL="2743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Tamara Dunn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810-275-3379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 u="sng">
                <a:solidFill>
                  <a:srgbClr val="FB4A18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financialsecretary@flintdeltas.org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Monica Gillum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810-964-2359</a:t>
            </a:r>
            <a:endParaRPr b="1" sz="30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3000"/>
              <a:t>FACcrimsontide21@gmail.com</a:t>
            </a:r>
            <a:endParaRPr b="1" sz="3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5"/>
          <p:cNvSpPr txBox="1"/>
          <p:nvPr>
            <p:ph type="title"/>
          </p:nvPr>
        </p:nvSpPr>
        <p:spPr>
          <a:xfrm>
            <a:off x="2592925" y="624110"/>
            <a:ext cx="8911800" cy="1281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34375"/>
              <a:buFont typeface="Arial"/>
              <a:buNone/>
            </a:pPr>
            <a:r>
              <a:rPr b="1" lang="en-US" sz="3200">
                <a:solidFill>
                  <a:srgbClr val="FB4A18"/>
                </a:solidFill>
              </a:rPr>
              <a:t>June- August</a:t>
            </a:r>
            <a:r>
              <a:rPr b="1" lang="en-US" sz="3200" u="sng">
                <a:solidFill>
                  <a:schemeClr val="hlink"/>
                </a:solidFill>
                <a:hlinkClick r:id="rId3"/>
              </a:rPr>
              <a:t> Financials at a Glance</a:t>
            </a:r>
            <a:endParaRPr b="1" sz="3200">
              <a:solidFill>
                <a:srgbClr val="FB4A1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isp">
  <a:themeElements>
    <a:clrScheme name="Wisp">
      <a:dk1>
        <a:srgbClr val="000000"/>
      </a:dk1>
      <a:lt1>
        <a:srgbClr val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