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embeddedFontLst>
    <p:embeddedFont>
      <p:font typeface="Poppins"/>
      <p:regular r:id="rId10"/>
      <p:bold r:id="rId11"/>
      <p:italic r:id="rId12"/>
      <p:boldItalic r:id="rId13"/>
    </p:embeddedFont>
    <p:embeddedFont>
      <p:font typeface="Poppins Medium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-bold.fntdata"/><Relationship Id="rId10" Type="http://schemas.openxmlformats.org/officeDocument/2006/relationships/font" Target="fonts/Poppins-regular.fntdata"/><Relationship Id="rId13" Type="http://schemas.openxmlformats.org/officeDocument/2006/relationships/font" Target="fonts/Poppins-boldItalic.fntdata"/><Relationship Id="rId12" Type="http://schemas.openxmlformats.org/officeDocument/2006/relationships/font" Target="fonts/Poppi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Medium-bold.fntdata"/><Relationship Id="rId14" Type="http://schemas.openxmlformats.org/officeDocument/2006/relationships/font" Target="fonts/PoppinsMedium-regular.fntdata"/><Relationship Id="rId17" Type="http://schemas.openxmlformats.org/officeDocument/2006/relationships/font" Target="fonts/PoppinsMedium-boldItalic.fntdata"/><Relationship Id="rId16" Type="http://schemas.openxmlformats.org/officeDocument/2006/relationships/font" Target="fonts/Poppins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333f7104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3333f71043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a7b3e950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fa7b3e95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hyperlink" Target="https://docs.google.com/spreadsheets/d/1lPZCwI2pXgb6TZiQdNnAxAMJJAmS6FWz/edit?usp=drive_link&amp;ouid=101127275591955969159&amp;rtpof=true&amp;sd=true" TargetMode="External"/><Relationship Id="rId5" Type="http://schemas.openxmlformats.org/officeDocument/2006/relationships/hyperlink" Target="https://docs.google.com/spreadsheets/d/1lPZCwI2pXgb6TZiQdNnAxAMJJAmS6FWz/edit?usp=drive_link&amp;ouid=101127275591955969159&amp;rtpof=true&amp;sd=true" TargetMode="External"/><Relationship Id="rId6" Type="http://schemas.openxmlformats.org/officeDocument/2006/relationships/hyperlink" Target="https://docs.google.com/spreadsheets/d/1lPZCwI2pXgb6TZiQdNnAxAMJJAmS6FWz/edit?usp=drive_link&amp;ouid=101127275591955969159&amp;rtpof=true&amp;sd=true" TargetMode="External"/><Relationship Id="rId7" Type="http://schemas.openxmlformats.org/officeDocument/2006/relationships/hyperlink" Target="https://docs.google.com/spreadsheets/d/1XbPX_qGh3OYkklgI9oE4_4KPYHTS-x4n/edit?usp=drive_link&amp;ouid=101127275591955969159&amp;rtpof=true&amp;sd=true" TargetMode="External"/><Relationship Id="rId8" Type="http://schemas.openxmlformats.org/officeDocument/2006/relationships/hyperlink" Target="https://docs.google.com/spreadsheets/d/1y6sk0gTP7BAvj5N4bDFZW39VGepJluS7/edit?usp=drive_link&amp;ouid=101127275591955969159&amp;rtpof=true&amp;sd=tru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file/d/1NrvVU4LUk9nABjPLwE-nFXDhiD4i__R8/view?usp=drive_link" TargetMode="External"/><Relationship Id="rId4" Type="http://schemas.openxmlformats.org/officeDocument/2006/relationships/hyperlink" Target="https://docs.google.com/spreadsheets/d/1Z0QreRSVdp_IJYBDByizhKL8HsAwCFjj/edit?usp=drive_link&amp;ouid=101127275591955969159&amp;rtpof=true&amp;sd=true" TargetMode="External"/><Relationship Id="rId9" Type="http://schemas.openxmlformats.org/officeDocument/2006/relationships/image" Target="../media/image8.png"/><Relationship Id="rId5" Type="http://schemas.openxmlformats.org/officeDocument/2006/relationships/hyperlink" Target="https://docs.google.com/spreadsheets/d/1Z0QreRSVdp_IJYBDByizhKL8HsAwCFjj/edit?usp=drive_link&amp;ouid=101127275591955969159&amp;rtpof=true&amp;sd=true" TargetMode="External"/><Relationship Id="rId6" Type="http://schemas.openxmlformats.org/officeDocument/2006/relationships/hyperlink" Target="https://docs.google.com/spreadsheets/d/1Z0QreRSVdp_IJYBDByizhKL8HsAwCFjj/edit?usp=drive_link&amp;ouid=101127275591955969159&amp;rtpof=true&amp;sd=true" TargetMode="External"/><Relationship Id="rId7" Type="http://schemas.openxmlformats.org/officeDocument/2006/relationships/image" Target="../media/image9.png"/><Relationship Id="rId8" Type="http://schemas.openxmlformats.org/officeDocument/2006/relationships/hyperlink" Target="https://docs.google.com/spreadsheets/d/14WPYw03855DaVHyFuOkXSrLl9n2wJoExolA3DcWDWdc/edit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flintdeltas.org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 rot="-7176822">
            <a:off x="-6604654" y="-84768"/>
            <a:ext cx="15570108" cy="6035869"/>
            <a:chOff x="0" y="-38100"/>
            <a:chExt cx="1000855" cy="387989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1000855" cy="349889"/>
            </a:xfrm>
            <a:custGeom>
              <a:rect b="b" l="l" r="r" t="t"/>
              <a:pathLst>
                <a:path extrusionOk="0" h="349889" w="1000855">
                  <a:moveTo>
                    <a:pt x="79765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1000855" y="349889"/>
                  </a:lnTo>
                  <a:lnTo>
                    <a:pt x="797655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86" name="Google Shape;86;p13"/>
            <p:cNvSpPr txBox="1"/>
            <p:nvPr/>
          </p:nvSpPr>
          <p:spPr>
            <a:xfrm>
              <a:off x="101600" y="-38100"/>
              <a:ext cx="79765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 rot="6283393">
            <a:off x="-806618" y="1803272"/>
            <a:ext cx="4937017" cy="4968067"/>
          </a:xfrm>
          <a:custGeom>
            <a:rect b="b" l="l" r="r" t="t"/>
            <a:pathLst>
              <a:path extrusionOk="0" h="4968067" w="4937017">
                <a:moveTo>
                  <a:pt x="0" y="0"/>
                </a:moveTo>
                <a:lnTo>
                  <a:pt x="4937017" y="0"/>
                </a:lnTo>
                <a:lnTo>
                  <a:pt x="4937017" y="4968067"/>
                </a:lnTo>
                <a:lnTo>
                  <a:pt x="0" y="4968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-4516607">
            <a:off x="95448" y="-190064"/>
            <a:ext cx="6090979" cy="6129287"/>
          </a:xfrm>
          <a:custGeom>
            <a:rect b="b" l="l" r="r" t="t"/>
            <a:pathLst>
              <a:path extrusionOk="0" h="6129287" w="6090979">
                <a:moveTo>
                  <a:pt x="6090979" y="6129287"/>
                </a:moveTo>
                <a:lnTo>
                  <a:pt x="0" y="6129287"/>
                </a:lnTo>
                <a:lnTo>
                  <a:pt x="0" y="0"/>
                </a:lnTo>
                <a:lnTo>
                  <a:pt x="6090979" y="0"/>
                </a:lnTo>
                <a:lnTo>
                  <a:pt x="6090979" y="612928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9" name="Google Shape;89;p13"/>
          <p:cNvGrpSpPr/>
          <p:nvPr/>
        </p:nvGrpSpPr>
        <p:grpSpPr>
          <a:xfrm rot="-7176822">
            <a:off x="-939633" y="-186609"/>
            <a:ext cx="8418834" cy="675582"/>
            <a:chOff x="0" y="-38100"/>
            <a:chExt cx="4834965" cy="387989"/>
          </a:xfrm>
        </p:grpSpPr>
        <p:sp>
          <p:nvSpPr>
            <p:cNvPr id="90" name="Google Shape;90;p13"/>
            <p:cNvSpPr/>
            <p:nvPr/>
          </p:nvSpPr>
          <p:spPr>
            <a:xfrm>
              <a:off x="0" y="0"/>
              <a:ext cx="4834965" cy="349889"/>
            </a:xfrm>
            <a:custGeom>
              <a:rect b="b" l="l" r="r" t="t"/>
              <a:pathLst>
                <a:path extrusionOk="0" h="349889" w="4834965">
                  <a:moveTo>
                    <a:pt x="463176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4834965" y="349889"/>
                  </a:lnTo>
                  <a:lnTo>
                    <a:pt x="4631765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91" name="Google Shape;91;p13"/>
            <p:cNvSpPr txBox="1"/>
            <p:nvPr/>
          </p:nvSpPr>
          <p:spPr>
            <a:xfrm>
              <a:off x="101600" y="-38100"/>
              <a:ext cx="463176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 rot="-7176822">
            <a:off x="-4510999" y="234417"/>
            <a:ext cx="11019222" cy="2254104"/>
            <a:chOff x="0" y="-38100"/>
            <a:chExt cx="1896690" cy="387989"/>
          </a:xfrm>
        </p:grpSpPr>
        <p:sp>
          <p:nvSpPr>
            <p:cNvPr id="93" name="Google Shape;93;p13"/>
            <p:cNvSpPr/>
            <p:nvPr/>
          </p:nvSpPr>
          <p:spPr>
            <a:xfrm>
              <a:off x="0" y="0"/>
              <a:ext cx="1896690" cy="349889"/>
            </a:xfrm>
            <a:custGeom>
              <a:rect b="b" l="l" r="r" t="t"/>
              <a:pathLst>
                <a:path extrusionOk="0" h="349889" w="1896690">
                  <a:moveTo>
                    <a:pt x="1693490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1896690" y="349889"/>
                  </a:lnTo>
                  <a:lnTo>
                    <a:pt x="169349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94" name="Google Shape;94;p13"/>
            <p:cNvSpPr txBox="1"/>
            <p:nvPr/>
          </p:nvSpPr>
          <p:spPr>
            <a:xfrm>
              <a:off x="101600" y="-38100"/>
              <a:ext cx="1693490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 rot="-7176822">
            <a:off x="-2202647" y="11283603"/>
            <a:ext cx="9941053" cy="1359037"/>
            <a:chOff x="0" y="-38100"/>
            <a:chExt cx="2838054" cy="387989"/>
          </a:xfrm>
        </p:grpSpPr>
        <p:sp>
          <p:nvSpPr>
            <p:cNvPr id="96" name="Google Shape;96;p13"/>
            <p:cNvSpPr/>
            <p:nvPr/>
          </p:nvSpPr>
          <p:spPr>
            <a:xfrm>
              <a:off x="0" y="0"/>
              <a:ext cx="2838054" cy="349889"/>
            </a:xfrm>
            <a:custGeom>
              <a:rect b="b" l="l" r="r" t="t"/>
              <a:pathLst>
                <a:path extrusionOk="0" h="349889" w="2838054">
                  <a:moveTo>
                    <a:pt x="2634854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2838054" y="349889"/>
                  </a:lnTo>
                  <a:lnTo>
                    <a:pt x="263485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247650">
              <a:solidFill>
                <a:srgbClr val="B40603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97" name="Google Shape;97;p13"/>
            <p:cNvSpPr txBox="1"/>
            <p:nvPr/>
          </p:nvSpPr>
          <p:spPr>
            <a:xfrm>
              <a:off x="101600" y="-38100"/>
              <a:ext cx="2634854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 rot="-7176822">
            <a:off x="-2956528" y="-3782534"/>
            <a:ext cx="10847395" cy="1426099"/>
            <a:chOff x="0" y="-38100"/>
            <a:chExt cx="2951175" cy="387989"/>
          </a:xfrm>
        </p:grpSpPr>
        <p:sp>
          <p:nvSpPr>
            <p:cNvPr id="99" name="Google Shape;99;p13"/>
            <p:cNvSpPr/>
            <p:nvPr/>
          </p:nvSpPr>
          <p:spPr>
            <a:xfrm>
              <a:off x="0" y="0"/>
              <a:ext cx="2951175" cy="349889"/>
            </a:xfrm>
            <a:custGeom>
              <a:rect b="b" l="l" r="r" t="t"/>
              <a:pathLst>
                <a:path extrusionOk="0" h="349889" w="2951175">
                  <a:moveTo>
                    <a:pt x="2747975" y="0"/>
                  </a:moveTo>
                  <a:lnTo>
                    <a:pt x="0" y="0"/>
                  </a:lnTo>
                  <a:lnTo>
                    <a:pt x="203200" y="349889"/>
                  </a:lnTo>
                  <a:lnTo>
                    <a:pt x="2951175" y="349889"/>
                  </a:lnTo>
                  <a:lnTo>
                    <a:pt x="2747975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247650">
              <a:solidFill>
                <a:srgbClr val="B40603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00" name="Google Shape;100;p13"/>
            <p:cNvSpPr txBox="1"/>
            <p:nvPr/>
          </p:nvSpPr>
          <p:spPr>
            <a:xfrm>
              <a:off x="101600" y="-38100"/>
              <a:ext cx="2747975" cy="387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13"/>
          <p:cNvGrpSpPr/>
          <p:nvPr/>
        </p:nvGrpSpPr>
        <p:grpSpPr>
          <a:xfrm>
            <a:off x="2835417" y="7190403"/>
            <a:ext cx="4446133" cy="3709331"/>
            <a:chOff x="0" y="0"/>
            <a:chExt cx="812800" cy="678105"/>
          </a:xfrm>
        </p:grpSpPr>
        <p:sp>
          <p:nvSpPr>
            <p:cNvPr id="102" name="Google Shape;102;p13"/>
            <p:cNvSpPr/>
            <p:nvPr/>
          </p:nvSpPr>
          <p:spPr>
            <a:xfrm>
              <a:off x="0" y="0"/>
              <a:ext cx="812800" cy="678105"/>
            </a:xfrm>
            <a:custGeom>
              <a:rect b="b" l="l" r="r" t="t"/>
              <a:pathLst>
                <a:path extrusionOk="0" h="678105" w="812800">
                  <a:moveTo>
                    <a:pt x="406400" y="0"/>
                  </a:moveTo>
                  <a:lnTo>
                    <a:pt x="812800" y="678105"/>
                  </a:lnTo>
                  <a:lnTo>
                    <a:pt x="0" y="67810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103" name="Google Shape;103;p13"/>
            <p:cNvSpPr txBox="1"/>
            <p:nvPr/>
          </p:nvSpPr>
          <p:spPr>
            <a:xfrm>
              <a:off x="127000" y="276734"/>
              <a:ext cx="558800" cy="3529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3"/>
          <p:cNvSpPr/>
          <p:nvPr/>
        </p:nvSpPr>
        <p:spPr>
          <a:xfrm rot="-7252169">
            <a:off x="4095304" y="8683152"/>
            <a:ext cx="4469132" cy="435740"/>
          </a:xfrm>
          <a:custGeom>
            <a:rect b="b" l="l" r="r" t="t"/>
            <a:pathLst>
              <a:path extrusionOk="0" h="435740" w="4469132">
                <a:moveTo>
                  <a:pt x="0" y="0"/>
                </a:moveTo>
                <a:lnTo>
                  <a:pt x="4469132" y="0"/>
                </a:lnTo>
                <a:lnTo>
                  <a:pt x="4469132" y="435741"/>
                </a:lnTo>
                <a:lnTo>
                  <a:pt x="0" y="435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13"/>
          <p:cNvGrpSpPr/>
          <p:nvPr/>
        </p:nvGrpSpPr>
        <p:grpSpPr>
          <a:xfrm>
            <a:off x="1028700" y="1724776"/>
            <a:ext cx="6291544" cy="5505101"/>
            <a:chOff x="0" y="0"/>
            <a:chExt cx="812800" cy="711200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40603"/>
            </a:solidFill>
            <a:ln>
              <a:noFill/>
            </a:ln>
          </p:spPr>
        </p:sp>
        <p:sp>
          <p:nvSpPr>
            <p:cNvPr id="107" name="Google Shape;107;p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3"/>
          <p:cNvGrpSpPr/>
          <p:nvPr/>
        </p:nvGrpSpPr>
        <p:grpSpPr>
          <a:xfrm>
            <a:off x="1469981" y="2271804"/>
            <a:ext cx="5408983" cy="4732860"/>
            <a:chOff x="0" y="0"/>
            <a:chExt cx="812800" cy="711200"/>
          </a:xfrm>
        </p:grpSpPr>
        <p:sp>
          <p:nvSpPr>
            <p:cNvPr id="109" name="Google Shape;109;p1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10" name="Google Shape;110;p1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3"/>
          <p:cNvSpPr/>
          <p:nvPr/>
        </p:nvSpPr>
        <p:spPr>
          <a:xfrm>
            <a:off x="1768910" y="2653592"/>
            <a:ext cx="4811125" cy="4166660"/>
          </a:xfrm>
          <a:custGeom>
            <a:rect b="b" l="l" r="r" t="t"/>
            <a:pathLst>
              <a:path extrusionOk="0" h="5396230" w="6230874">
                <a:moveTo>
                  <a:pt x="3115437" y="0"/>
                </a:moveTo>
                <a:lnTo>
                  <a:pt x="0" y="5396230"/>
                </a:lnTo>
                <a:lnTo>
                  <a:pt x="6230874" y="539623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57" l="0" r="0" t="-1456"/>
            </a:stretch>
          </a:blipFill>
          <a:ln>
            <a:noFill/>
          </a:ln>
        </p:spPr>
      </p:sp>
      <p:sp>
        <p:nvSpPr>
          <p:cNvPr id="112" name="Google Shape;112;p13"/>
          <p:cNvSpPr/>
          <p:nvPr/>
        </p:nvSpPr>
        <p:spPr>
          <a:xfrm rot="-7179653">
            <a:off x="2848048" y="3985734"/>
            <a:ext cx="6256333" cy="592362"/>
          </a:xfrm>
          <a:custGeom>
            <a:rect b="b" l="l" r="r" t="t"/>
            <a:pathLst>
              <a:path extrusionOk="0" h="592362" w="6256333">
                <a:moveTo>
                  <a:pt x="0" y="0"/>
                </a:moveTo>
                <a:lnTo>
                  <a:pt x="6256333" y="0"/>
                </a:lnTo>
                <a:lnTo>
                  <a:pt x="6256333" y="592362"/>
                </a:lnTo>
                <a:lnTo>
                  <a:pt x="0" y="592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39000"/>
            </a:blip>
            <a:stretch>
              <a:fillRect b="-1471" l="0" r="0" t="-1475"/>
            </a:stretch>
          </a:blipFill>
          <a:ln>
            <a:noFill/>
          </a:ln>
        </p:spPr>
      </p:sp>
      <p:sp>
        <p:nvSpPr>
          <p:cNvPr id="113" name="Google Shape;113;p13"/>
          <p:cNvSpPr/>
          <p:nvPr/>
        </p:nvSpPr>
        <p:spPr>
          <a:xfrm rot="-3551075">
            <a:off x="2055615" y="8890948"/>
            <a:ext cx="4192310" cy="408750"/>
          </a:xfrm>
          <a:custGeom>
            <a:rect b="b" l="l" r="r" t="t"/>
            <a:pathLst>
              <a:path extrusionOk="0" h="408750" w="4192310">
                <a:moveTo>
                  <a:pt x="0" y="0"/>
                </a:moveTo>
                <a:lnTo>
                  <a:pt x="4192310" y="0"/>
                </a:lnTo>
                <a:lnTo>
                  <a:pt x="4192310" y="408750"/>
                </a:lnTo>
                <a:lnTo>
                  <a:pt x="0" y="40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3"/>
          <p:cNvSpPr/>
          <p:nvPr/>
        </p:nvSpPr>
        <p:spPr>
          <a:xfrm>
            <a:off x="13124149" y="291416"/>
            <a:ext cx="3653472" cy="3653472"/>
          </a:xfrm>
          <a:custGeom>
            <a:rect b="b" l="l" r="r" t="t"/>
            <a:pathLst>
              <a:path extrusionOk="0" h="3653472" w="3653472">
                <a:moveTo>
                  <a:pt x="0" y="0"/>
                </a:moveTo>
                <a:lnTo>
                  <a:pt x="3653472" y="0"/>
                </a:lnTo>
                <a:lnTo>
                  <a:pt x="3653472" y="3653472"/>
                </a:lnTo>
                <a:lnTo>
                  <a:pt x="0" y="3653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3"/>
          <p:cNvSpPr txBox="1"/>
          <p:nvPr/>
        </p:nvSpPr>
        <p:spPr>
          <a:xfrm>
            <a:off x="6122278" y="4420176"/>
            <a:ext cx="12329400" cy="19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0"/>
              <a:buFont typeface="Arial"/>
              <a:buNone/>
            </a:pP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                </a:t>
            </a:r>
            <a:r>
              <a:rPr b="1" lang="en-US" sz="5630">
                <a:latin typeface="Poppins"/>
                <a:ea typeface="Poppins"/>
                <a:cs typeface="Poppins"/>
                <a:sym typeface="Poppins"/>
              </a:rPr>
              <a:t>Septem</a:t>
            </a:r>
            <a:r>
              <a:rPr b="1" lang="en-US" sz="5630">
                <a:latin typeface="Poppins"/>
                <a:ea typeface="Poppins"/>
                <a:cs typeface="Poppins"/>
                <a:sym typeface="Poppins"/>
              </a:rPr>
              <a:t>ber</a:t>
            </a: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202</a:t>
            </a:r>
            <a:r>
              <a:rPr b="1" lang="en-US" sz="5630"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0"/>
              <a:buFont typeface="Arial"/>
              <a:buNone/>
            </a:pPr>
            <a:r>
              <a:rPr b="1" i="0" lang="en-US" sz="563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Treasurer’s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7441614" y="8910547"/>
            <a:ext cx="46992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lang="en-US" sz="3051">
                <a:latin typeface="Poppins"/>
                <a:ea typeface="Poppins"/>
                <a:cs typeface="Poppins"/>
                <a:sym typeface="Poppins"/>
              </a:rPr>
              <a:t>Richelle Mills</a:t>
            </a:r>
            <a:endParaRPr sz="305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Treasurer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13270489" y="8910547"/>
            <a:ext cx="46992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lang="en-US" sz="3051">
                <a:latin typeface="Poppins"/>
                <a:ea typeface="Poppins"/>
                <a:cs typeface="Poppins"/>
                <a:sym typeface="Poppins"/>
              </a:rPr>
              <a:t>Sa’Cre Hill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1"/>
              <a:buFont typeface="Arial"/>
              <a:buNone/>
            </a:pPr>
            <a:r>
              <a:rPr b="0" i="0" lang="en-US" sz="305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Assistant Treasurer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14"/>
          <p:cNvGrpSpPr/>
          <p:nvPr/>
        </p:nvGrpSpPr>
        <p:grpSpPr>
          <a:xfrm>
            <a:off x="-1188570" y="676849"/>
            <a:ext cx="10291511" cy="1544270"/>
            <a:chOff x="0" y="-38100"/>
            <a:chExt cx="4316479" cy="647700"/>
          </a:xfrm>
        </p:grpSpPr>
        <p:sp>
          <p:nvSpPr>
            <p:cNvPr id="123" name="Google Shape;123;p14"/>
            <p:cNvSpPr/>
            <p:nvPr/>
          </p:nvSpPr>
          <p:spPr>
            <a:xfrm>
              <a:off x="0" y="0"/>
              <a:ext cx="4316479" cy="609600"/>
            </a:xfrm>
            <a:custGeom>
              <a:rect b="b" l="l" r="r" t="t"/>
              <a:pathLst>
                <a:path extrusionOk="0" h="609600" w="4316479">
                  <a:moveTo>
                    <a:pt x="203200" y="0"/>
                  </a:moveTo>
                  <a:lnTo>
                    <a:pt x="4316479" y="0"/>
                  </a:lnTo>
                  <a:lnTo>
                    <a:pt x="4113279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24" name="Google Shape;124;p14"/>
            <p:cNvSpPr txBox="1"/>
            <p:nvPr/>
          </p:nvSpPr>
          <p:spPr>
            <a:xfrm>
              <a:off x="101600" y="-38100"/>
              <a:ext cx="4113279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14"/>
          <p:cNvSpPr txBox="1"/>
          <p:nvPr/>
        </p:nvSpPr>
        <p:spPr>
          <a:xfrm>
            <a:off x="999750" y="1161050"/>
            <a:ext cx="7619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75"/>
              <a:buFont typeface="Arial"/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202</a:t>
            </a:r>
            <a:r>
              <a:rPr b="1" lang="en-US" sz="5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Reports</a:t>
            </a:r>
            <a:endParaRPr b="0" i="0" sz="5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4"/>
          <p:cNvSpPr/>
          <p:nvPr/>
        </p:nvSpPr>
        <p:spPr>
          <a:xfrm>
            <a:off x="6669057" y="1807492"/>
            <a:ext cx="3911455" cy="5457696"/>
          </a:xfrm>
          <a:custGeom>
            <a:rect b="b" l="l" r="r" t="t"/>
            <a:pathLst>
              <a:path extrusionOk="0" h="5457696" w="3911455">
                <a:moveTo>
                  <a:pt x="0" y="0"/>
                </a:moveTo>
                <a:lnTo>
                  <a:pt x="3911455" y="0"/>
                </a:lnTo>
                <a:lnTo>
                  <a:pt x="3911455" y="5457696"/>
                </a:lnTo>
                <a:lnTo>
                  <a:pt x="0" y="5457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269631" t="0"/>
            </a:stretch>
          </a:blipFill>
          <a:ln>
            <a:noFill/>
          </a:ln>
        </p:spPr>
      </p:sp>
      <p:sp>
        <p:nvSpPr>
          <p:cNvPr id="127" name="Google Shape;127;p14"/>
          <p:cNvSpPr txBox="1"/>
          <p:nvPr/>
        </p:nvSpPr>
        <p:spPr>
          <a:xfrm>
            <a:off x="6674830" y="7492213"/>
            <a:ext cx="43659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Reconciliation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Income &amp; Expenses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Deposit Detail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529" lvl="1" marL="533057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Char char="•"/>
            </a:pPr>
            <a:r>
              <a:rPr b="1" i="0" lang="en-US" sz="246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Miscellaneous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5814425" y="3192900"/>
            <a:ext cx="60867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8"/>
              <a:buFont typeface="Arial"/>
              <a:buNone/>
            </a:pPr>
            <a:r>
              <a:rPr lang="en-US"/>
              <a:t>                        </a:t>
            </a:r>
            <a:r>
              <a:rPr b="1" i="0" lang="en-US" sz="3068" u="sng" cap="none" strike="noStrik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July 202</a:t>
            </a:r>
            <a:r>
              <a:rPr b="1" lang="en-US" sz="3068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6</a:t>
            </a:r>
            <a:r>
              <a:rPr b="1" i="0" lang="en-US" sz="3068" u="sng" cap="none" strike="noStrik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 Reports</a:t>
            </a:r>
            <a:endParaRPr b="0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4"/>
          <p:cNvGrpSpPr/>
          <p:nvPr/>
        </p:nvGrpSpPr>
        <p:grpSpPr>
          <a:xfrm>
            <a:off x="10580495" y="6632127"/>
            <a:ext cx="164267" cy="164267"/>
            <a:chOff x="0" y="0"/>
            <a:chExt cx="812800" cy="812800"/>
          </a:xfrm>
        </p:grpSpPr>
        <p:sp>
          <p:nvSpPr>
            <p:cNvPr id="130" name="Google Shape;130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31" name="Google Shape;131;p14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4"/>
          <p:cNvSpPr/>
          <p:nvPr/>
        </p:nvSpPr>
        <p:spPr>
          <a:xfrm>
            <a:off x="1179557" y="1807492"/>
            <a:ext cx="3911455" cy="5457696"/>
          </a:xfrm>
          <a:custGeom>
            <a:rect b="b" l="l" r="r" t="t"/>
            <a:pathLst>
              <a:path extrusionOk="0" h="5457696" w="3911455">
                <a:moveTo>
                  <a:pt x="0" y="0"/>
                </a:moveTo>
                <a:lnTo>
                  <a:pt x="3911455" y="0"/>
                </a:lnTo>
                <a:lnTo>
                  <a:pt x="3911455" y="5457696"/>
                </a:lnTo>
                <a:lnTo>
                  <a:pt x="0" y="5457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269631" t="0"/>
            </a:stretch>
          </a:blipFill>
          <a:ln>
            <a:noFill/>
          </a:ln>
        </p:spPr>
      </p:sp>
      <p:grpSp>
        <p:nvGrpSpPr>
          <p:cNvPr id="133" name="Google Shape;133;p14"/>
          <p:cNvGrpSpPr/>
          <p:nvPr/>
        </p:nvGrpSpPr>
        <p:grpSpPr>
          <a:xfrm>
            <a:off x="5090996" y="6632127"/>
            <a:ext cx="164267" cy="164267"/>
            <a:chOff x="0" y="0"/>
            <a:chExt cx="812800" cy="812800"/>
          </a:xfrm>
        </p:grpSpPr>
        <p:sp>
          <p:nvSpPr>
            <p:cNvPr id="134" name="Google Shape;134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35" name="Google Shape;135;p14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14"/>
          <p:cNvSpPr txBox="1"/>
          <p:nvPr/>
        </p:nvSpPr>
        <p:spPr>
          <a:xfrm>
            <a:off x="1026125" y="7399825"/>
            <a:ext cx="4218300" cy="21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Reconciliation Report</a:t>
            </a:r>
            <a:endParaRPr>
              <a:solidFill>
                <a:schemeClr val="dk1"/>
              </a:solidFill>
            </a:endParaRPr>
          </a:p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Income &amp; Expenses</a:t>
            </a:r>
            <a:endParaRPr>
              <a:solidFill>
                <a:schemeClr val="dk1"/>
              </a:solidFill>
            </a:endParaRPr>
          </a:p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Deposit Detail</a:t>
            </a:r>
            <a:endParaRPr>
              <a:solidFill>
                <a:schemeClr val="dk1"/>
              </a:solidFill>
            </a:endParaRPr>
          </a:p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Miscellaneous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7" name="Google Shape;137;p14"/>
          <p:cNvSpPr/>
          <p:nvPr/>
        </p:nvSpPr>
        <p:spPr>
          <a:xfrm>
            <a:off x="12624557" y="1807492"/>
            <a:ext cx="3911455" cy="5457696"/>
          </a:xfrm>
          <a:custGeom>
            <a:rect b="b" l="l" r="r" t="t"/>
            <a:pathLst>
              <a:path extrusionOk="0" h="5457696" w="3911455">
                <a:moveTo>
                  <a:pt x="0" y="0"/>
                </a:moveTo>
                <a:lnTo>
                  <a:pt x="3911455" y="0"/>
                </a:lnTo>
                <a:lnTo>
                  <a:pt x="3911455" y="5457696"/>
                </a:lnTo>
                <a:lnTo>
                  <a:pt x="0" y="5457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269631" t="0"/>
            </a:stretch>
          </a:blipFill>
          <a:ln>
            <a:noFill/>
          </a:ln>
        </p:spPr>
      </p:sp>
      <p:grpSp>
        <p:nvGrpSpPr>
          <p:cNvPr id="138" name="Google Shape;138;p14"/>
          <p:cNvGrpSpPr/>
          <p:nvPr/>
        </p:nvGrpSpPr>
        <p:grpSpPr>
          <a:xfrm>
            <a:off x="16535995" y="6632127"/>
            <a:ext cx="164267" cy="164267"/>
            <a:chOff x="0" y="0"/>
            <a:chExt cx="812800" cy="812800"/>
          </a:xfrm>
        </p:grpSpPr>
        <p:sp>
          <p:nvSpPr>
            <p:cNvPr id="139" name="Google Shape;139;p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40" name="Google Shape;140;p14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14"/>
          <p:cNvSpPr txBox="1"/>
          <p:nvPr/>
        </p:nvSpPr>
        <p:spPr>
          <a:xfrm>
            <a:off x="12471125" y="7265200"/>
            <a:ext cx="4493400" cy="21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Reconciliation Report</a:t>
            </a:r>
            <a:endParaRPr>
              <a:solidFill>
                <a:schemeClr val="dk1"/>
              </a:solidFill>
            </a:endParaRPr>
          </a:p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Income &amp; Expenses</a:t>
            </a:r>
            <a:endParaRPr>
              <a:solidFill>
                <a:schemeClr val="dk1"/>
              </a:solidFill>
            </a:endParaRPr>
          </a:p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Deposit Detail</a:t>
            </a:r>
            <a:endParaRPr>
              <a:solidFill>
                <a:schemeClr val="dk1"/>
              </a:solidFill>
            </a:endParaRPr>
          </a:p>
          <a:p>
            <a:pPr indent="-266529" lvl="1" marL="533057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9"/>
              <a:buChar char="•"/>
            </a:pPr>
            <a:r>
              <a:rPr b="1" lang="en-US" sz="246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Miscellaneous</a:t>
            </a:r>
            <a:endParaRPr/>
          </a:p>
        </p:txBody>
      </p:sp>
      <p:sp>
        <p:nvSpPr>
          <p:cNvPr id="142" name="Google Shape;142;p14"/>
          <p:cNvSpPr txBox="1"/>
          <p:nvPr/>
        </p:nvSpPr>
        <p:spPr>
          <a:xfrm>
            <a:off x="1037100" y="3118200"/>
            <a:ext cx="4218300" cy="6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68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7"/>
              </a:rPr>
              <a:t>June 2026 Reports</a:t>
            </a:r>
            <a:endParaRPr/>
          </a:p>
        </p:txBody>
      </p:sp>
      <p:sp>
        <p:nvSpPr>
          <p:cNvPr id="143" name="Google Shape;143;p14"/>
          <p:cNvSpPr txBox="1"/>
          <p:nvPr/>
        </p:nvSpPr>
        <p:spPr>
          <a:xfrm>
            <a:off x="12460150" y="3118200"/>
            <a:ext cx="4493400" cy="6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68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8"/>
              </a:rPr>
              <a:t>August 2026 Reports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15"/>
          <p:cNvGrpSpPr/>
          <p:nvPr/>
        </p:nvGrpSpPr>
        <p:grpSpPr>
          <a:xfrm>
            <a:off x="-1188570" y="676850"/>
            <a:ext cx="12478528" cy="1544246"/>
            <a:chOff x="0" y="-38100"/>
            <a:chExt cx="5233843" cy="647700"/>
          </a:xfrm>
        </p:grpSpPr>
        <p:sp>
          <p:nvSpPr>
            <p:cNvPr id="149" name="Google Shape;149;p15"/>
            <p:cNvSpPr/>
            <p:nvPr/>
          </p:nvSpPr>
          <p:spPr>
            <a:xfrm>
              <a:off x="0" y="0"/>
              <a:ext cx="5233843" cy="609600"/>
            </a:xfrm>
            <a:custGeom>
              <a:rect b="b" l="l" r="r" t="t"/>
              <a:pathLst>
                <a:path extrusionOk="0" h="609600" w="5233843">
                  <a:moveTo>
                    <a:pt x="203200" y="0"/>
                  </a:moveTo>
                  <a:lnTo>
                    <a:pt x="5233843" y="0"/>
                  </a:lnTo>
                  <a:lnTo>
                    <a:pt x="5030643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50" name="Google Shape;150;p15"/>
            <p:cNvSpPr txBox="1"/>
            <p:nvPr/>
          </p:nvSpPr>
          <p:spPr>
            <a:xfrm>
              <a:off x="101600" y="-38100"/>
              <a:ext cx="50307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15"/>
          <p:cNvGrpSpPr/>
          <p:nvPr/>
        </p:nvGrpSpPr>
        <p:grpSpPr>
          <a:xfrm>
            <a:off x="826022" y="9044143"/>
            <a:ext cx="16635317" cy="225335"/>
            <a:chOff x="0" y="-38100"/>
            <a:chExt cx="47816374" cy="647700"/>
          </a:xfrm>
        </p:grpSpPr>
        <p:sp>
          <p:nvSpPr>
            <p:cNvPr id="152" name="Google Shape;152;p15"/>
            <p:cNvSpPr/>
            <p:nvPr/>
          </p:nvSpPr>
          <p:spPr>
            <a:xfrm>
              <a:off x="0" y="0"/>
              <a:ext cx="47816374" cy="609600"/>
            </a:xfrm>
            <a:custGeom>
              <a:rect b="b" l="l" r="r" t="t"/>
              <a:pathLst>
                <a:path extrusionOk="0" h="609600" w="47816374">
                  <a:moveTo>
                    <a:pt x="203200" y="0"/>
                  </a:moveTo>
                  <a:lnTo>
                    <a:pt x="47816374" y="0"/>
                  </a:lnTo>
                  <a:lnTo>
                    <a:pt x="4761317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</p:sp>
        <p:sp>
          <p:nvSpPr>
            <p:cNvPr id="153" name="Google Shape;153;p15"/>
            <p:cNvSpPr txBox="1"/>
            <p:nvPr/>
          </p:nvSpPr>
          <p:spPr>
            <a:xfrm>
              <a:off x="101600" y="-38100"/>
              <a:ext cx="476133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15"/>
          <p:cNvGrpSpPr/>
          <p:nvPr/>
        </p:nvGrpSpPr>
        <p:grpSpPr>
          <a:xfrm>
            <a:off x="3296514" y="2843289"/>
            <a:ext cx="804997" cy="804997"/>
            <a:chOff x="0" y="0"/>
            <a:chExt cx="812800" cy="812800"/>
          </a:xfrm>
        </p:grpSpPr>
        <p:sp>
          <p:nvSpPr>
            <p:cNvPr id="155" name="Google Shape;155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15"/>
          <p:cNvGrpSpPr/>
          <p:nvPr/>
        </p:nvGrpSpPr>
        <p:grpSpPr>
          <a:xfrm>
            <a:off x="3295593" y="6422670"/>
            <a:ext cx="804997" cy="804997"/>
            <a:chOff x="0" y="0"/>
            <a:chExt cx="812800" cy="812800"/>
          </a:xfrm>
        </p:grpSpPr>
        <p:sp>
          <p:nvSpPr>
            <p:cNvPr id="158" name="Google Shape;158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15"/>
          <p:cNvSpPr txBox="1"/>
          <p:nvPr/>
        </p:nvSpPr>
        <p:spPr>
          <a:xfrm>
            <a:off x="826024" y="1063700"/>
            <a:ext cx="8990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Comments &amp; Updates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3375494" y="291790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5"/>
          <p:cNvSpPr txBox="1"/>
          <p:nvPr/>
        </p:nvSpPr>
        <p:spPr>
          <a:xfrm>
            <a:off x="3374549" y="5349906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5"/>
          <p:cNvSpPr txBox="1"/>
          <p:nvPr/>
        </p:nvSpPr>
        <p:spPr>
          <a:xfrm>
            <a:off x="3374550" y="654575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5"/>
          <p:cNvSpPr txBox="1"/>
          <p:nvPr/>
        </p:nvSpPr>
        <p:spPr>
          <a:xfrm>
            <a:off x="3374574" y="8070319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5"/>
          <p:cNvSpPr txBox="1"/>
          <p:nvPr/>
        </p:nvSpPr>
        <p:spPr>
          <a:xfrm>
            <a:off x="4348229" y="2887320"/>
            <a:ext cx="12559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5"/>
          <p:cNvSpPr txBox="1"/>
          <p:nvPr/>
        </p:nvSpPr>
        <p:spPr>
          <a:xfrm>
            <a:off x="4348223" y="3001288"/>
            <a:ext cx="131130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6"/>
              <a:buFont typeface="Arial"/>
              <a:buNone/>
            </a:pPr>
            <a:r>
              <a:rPr b="1" i="0" lang="en-US" sz="3176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Poppins"/>
                <a:ea typeface="Poppins"/>
                <a:cs typeface="Poppins"/>
                <a:sym typeface="Poppins"/>
                <a:hlinkClick r:id="rId3"/>
              </a:rPr>
              <a:t>Check Request Voucher Form</a:t>
            </a:r>
            <a:endParaRPr b="1"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6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7" name="Google Shape;167;p15"/>
          <p:cNvSpPr txBox="1"/>
          <p:nvPr/>
        </p:nvSpPr>
        <p:spPr>
          <a:xfrm>
            <a:off x="4348224" y="8037038"/>
            <a:ext cx="7879800" cy="4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rPr b="1" i="0" lang="en-US" sz="3191" u="sng" cap="none" strike="noStrike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/>
              </a:rPr>
              <a:t>202</a:t>
            </a:r>
            <a:r>
              <a:rPr b="1" lang="en-US" sz="3191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5"/>
              </a:rPr>
              <a:t>6</a:t>
            </a:r>
            <a:r>
              <a:rPr b="1" i="0" lang="en-US" sz="3191" u="sng" cap="none" strike="noStrike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6"/>
              </a:rPr>
              <a:t> FAC Budget Tracker Link</a:t>
            </a:r>
            <a:endParaRPr b="0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15"/>
          <p:cNvGrpSpPr/>
          <p:nvPr/>
        </p:nvGrpSpPr>
        <p:grpSpPr>
          <a:xfrm>
            <a:off x="3295602" y="4528602"/>
            <a:ext cx="804997" cy="804997"/>
            <a:chOff x="0" y="0"/>
            <a:chExt cx="812800" cy="812800"/>
          </a:xfrm>
        </p:grpSpPr>
        <p:sp>
          <p:nvSpPr>
            <p:cNvPr id="169" name="Google Shape;169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15"/>
          <p:cNvSpPr txBox="1"/>
          <p:nvPr/>
        </p:nvSpPr>
        <p:spPr>
          <a:xfrm>
            <a:off x="3374544" y="4663200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i="0" lang="en-US" sz="34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5"/>
          <p:cNvSpPr txBox="1"/>
          <p:nvPr/>
        </p:nvSpPr>
        <p:spPr>
          <a:xfrm>
            <a:off x="4348224" y="4226075"/>
            <a:ext cx="8335500" cy="14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rPr b="1" i="0" lang="en-US" sz="2891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Chairs, please use the </a:t>
            </a:r>
            <a:r>
              <a:rPr b="1" lang="en-US" sz="2891" u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Committee Income &amp; Expense Document that has been emailed to you</a:t>
            </a:r>
            <a:r>
              <a:rPr b="1" lang="en-US" sz="2891">
                <a:latin typeface="Poppins Medium"/>
                <a:ea typeface="Poppins Medium"/>
                <a:cs typeface="Poppins Medium"/>
                <a:sym typeface="Poppins Medium"/>
              </a:rPr>
              <a:t> for keeping track of 2025 budgets</a:t>
            </a:r>
            <a:endParaRPr b="0" i="0" sz="11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15" title="Screen Shot 2025-09-07 at 5.52.08 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600" y="2843300"/>
            <a:ext cx="2792203" cy="36410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15"/>
          <p:cNvGrpSpPr/>
          <p:nvPr/>
        </p:nvGrpSpPr>
        <p:grpSpPr>
          <a:xfrm>
            <a:off x="3296552" y="7764639"/>
            <a:ext cx="804997" cy="804997"/>
            <a:chOff x="0" y="0"/>
            <a:chExt cx="812800" cy="812800"/>
          </a:xfrm>
        </p:grpSpPr>
        <p:sp>
          <p:nvSpPr>
            <p:cNvPr id="175" name="Google Shape;175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40A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15"/>
          <p:cNvSpPr txBox="1"/>
          <p:nvPr/>
        </p:nvSpPr>
        <p:spPr>
          <a:xfrm>
            <a:off x="3375494" y="7951888"/>
            <a:ext cx="6471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80"/>
              <a:buFont typeface="Arial"/>
              <a:buNone/>
            </a:pPr>
            <a:r>
              <a:rPr b="1" lang="en-US" sz="348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4348225" y="6046350"/>
            <a:ext cx="10670400" cy="16503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1"/>
              <a:buFont typeface="Arial"/>
              <a:buNone/>
            </a:pPr>
            <a:r>
              <a:rPr b="1" lang="en-US" sz="2891">
                <a:latin typeface="Poppins Medium"/>
                <a:ea typeface="Poppins Medium"/>
                <a:cs typeface="Poppins Medium"/>
                <a:sym typeface="Poppins Medium"/>
              </a:rPr>
              <a:t>2026 COMMITTEE BUDGETS ARE DUE before the Oc</a:t>
            </a:r>
            <a:r>
              <a:rPr b="1" lang="en-US" sz="3191">
                <a:latin typeface="Poppins Medium"/>
                <a:ea typeface="Poppins Medium"/>
                <a:cs typeface="Poppins Medium"/>
                <a:sym typeface="Poppins Medium"/>
              </a:rPr>
              <a:t>tober Chapter Meeting; Please complete and send the </a:t>
            </a:r>
            <a:r>
              <a:rPr b="1" lang="en-US" sz="3191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8"/>
              </a:rPr>
              <a:t>Budget Submission Form</a:t>
            </a:r>
            <a:r>
              <a:rPr b="1" lang="en-US" sz="3191"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b="1" lang="en-US" sz="2891">
                <a:latin typeface="Poppins Medium"/>
                <a:ea typeface="Poppins Medium"/>
                <a:cs typeface="Poppins Medium"/>
                <a:sym typeface="Poppins Medium"/>
              </a:rPr>
              <a:t>to treasurer@flintdeltas.org</a:t>
            </a:r>
            <a:endParaRPr b="0" i="0" sz="11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15" title="Screen Shot 2025-09-07 at 6.06.57 P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870516" y="2221099"/>
            <a:ext cx="3037508" cy="394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/>
          <p:nvPr/>
        </p:nvSpPr>
        <p:spPr>
          <a:xfrm>
            <a:off x="3194125" y="3115850"/>
            <a:ext cx="10474800" cy="5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b="1" lang="en-US" sz="3561">
                <a:solidFill>
                  <a:schemeClr val="dk1"/>
                </a:solidFill>
              </a:rPr>
              <a:t>We are here at </a:t>
            </a:r>
            <a:r>
              <a:rPr b="1" lang="en-US" sz="3561">
                <a:solidFill>
                  <a:srgbClr val="A61C00"/>
                </a:solidFill>
              </a:rPr>
              <a:t>treasurer@flintdeltas.org</a:t>
            </a:r>
            <a:r>
              <a:rPr b="1" lang="en-US" sz="3561">
                <a:solidFill>
                  <a:schemeClr val="dk1"/>
                </a:solidFill>
              </a:rPr>
              <a:t>!!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</a:t>
            </a:r>
            <a:r>
              <a:rPr lang="en-US" sz="2700" u="sng">
                <a:solidFill>
                  <a:schemeClr val="dk1"/>
                </a:solidFill>
              </a:rPr>
              <a:t>Richelle Mills - Treasurer</a:t>
            </a:r>
            <a:endParaRPr sz="27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>
                <a:solidFill>
                  <a:schemeClr val="dk1"/>
                </a:solidFill>
              </a:rPr>
              <a:t>                               </a:t>
            </a:r>
            <a:r>
              <a:rPr lang="en-US" sz="2400">
                <a:solidFill>
                  <a:schemeClr val="dk1"/>
                </a:solidFill>
              </a:rPr>
              <a:t>and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</a:rPr>
              <a:t>                               </a:t>
            </a:r>
            <a:r>
              <a:rPr lang="en-US" sz="2700" u="sng">
                <a:solidFill>
                  <a:schemeClr val="dk1"/>
                </a:solidFill>
              </a:rPr>
              <a:t>Sa’Cre Hill - Assistant Treasurer</a:t>
            </a:r>
            <a:endParaRPr sz="27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</a:t>
            </a:r>
            <a:r>
              <a:rPr lang="en-US" sz="2000">
                <a:solidFill>
                  <a:schemeClr val="dk1"/>
                </a:solidFill>
              </a:rPr>
              <a:t>Flint Alumnae Chapter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                                                Delta Sigma Theta Sorority, Inc.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                                               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flintdeltas.org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                                                P.O. Box 13198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                                                Flint, MI 48501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85" name="Google Shape;185;p16"/>
          <p:cNvSpPr/>
          <p:nvPr/>
        </p:nvSpPr>
        <p:spPr>
          <a:xfrm>
            <a:off x="4478050" y="5271125"/>
            <a:ext cx="1707998" cy="1835870"/>
          </a:xfrm>
          <a:custGeom>
            <a:rect b="b" l="l" r="r" t="t"/>
            <a:pathLst>
              <a:path extrusionOk="0" h="3653472" w="3653472">
                <a:moveTo>
                  <a:pt x="0" y="0"/>
                </a:moveTo>
                <a:lnTo>
                  <a:pt x="3653472" y="0"/>
                </a:lnTo>
                <a:lnTo>
                  <a:pt x="3653472" y="3653472"/>
                </a:lnTo>
                <a:lnTo>
                  <a:pt x="0" y="3653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